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Marykate" pitchFamily="2" charset="0"/>
      <p:regular r:id="rId33"/>
    </p:embeddedFont>
    <p:embeddedFont>
      <p:font typeface="Nunito" pitchFamily="2" charset="77"/>
      <p:regular r:id="rId34"/>
      <p:bold r:id="rId35"/>
      <p:italic r:id="rId36"/>
      <p:boldItalic r:id="rId37"/>
    </p:embeddedFont>
    <p:embeddedFont>
      <p:font typeface="Nunito Bold" pitchFamily="2" charset="77"/>
      <p:regular r:id="rId38"/>
      <p:bold r:id="rId39"/>
    </p:embeddedFont>
    <p:embeddedFont>
      <p:font typeface="Nunito Bold Bold" pitchFamily="2" charset="77"/>
      <p:regular r:id="rId40"/>
      <p:bold r:id="rId41"/>
    </p:embeddedFont>
    <p:embeddedFont>
      <p:font typeface="Nunito Sans Regular" pitchFamily="2" charset="77"/>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94619" autoAdjust="0"/>
  </p:normalViewPr>
  <p:slideViewPr>
    <p:cSldViewPr>
      <p:cViewPr varScale="1">
        <p:scale>
          <a:sx n="73" d="100"/>
          <a:sy n="73" d="100"/>
        </p:scale>
        <p:origin x="78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4.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5.svg"/><Relationship Id="rId9"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0.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73.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72.svg"/><Relationship Id="rId2" Type="http://schemas.openxmlformats.org/officeDocument/2006/relationships/image" Target="../media/image43.png"/><Relationship Id="rId16"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71.png"/><Relationship Id="rId5" Type="http://schemas.openxmlformats.org/officeDocument/2006/relationships/image" Target="../media/image6.png"/><Relationship Id="rId15" Type="http://schemas.openxmlformats.org/officeDocument/2006/relationships/image" Target="../media/image75.png"/><Relationship Id="rId10" Type="http://schemas.openxmlformats.org/officeDocument/2006/relationships/image" Target="../media/image16.svg"/><Relationship Id="rId4" Type="http://schemas.openxmlformats.org/officeDocument/2006/relationships/image" Target="../media/image5.svg"/><Relationship Id="rId9" Type="http://schemas.openxmlformats.org/officeDocument/2006/relationships/image" Target="../media/image15.png"/><Relationship Id="rId14" Type="http://schemas.openxmlformats.org/officeDocument/2006/relationships/image" Target="../media/image74.sv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4.svg"/><Relationship Id="rId3" Type="http://schemas.openxmlformats.org/officeDocument/2006/relationships/image" Target="../media/image5.svg"/><Relationship Id="rId7" Type="http://schemas.openxmlformats.org/officeDocument/2006/relationships/image" Target="../media/image14.svg"/><Relationship Id="rId12"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72.svg"/><Relationship Id="rId5" Type="http://schemas.openxmlformats.org/officeDocument/2006/relationships/image" Target="../media/image7.svg"/><Relationship Id="rId15" Type="http://schemas.openxmlformats.org/officeDocument/2006/relationships/image" Target="../media/image76.svg"/><Relationship Id="rId10" Type="http://schemas.openxmlformats.org/officeDocument/2006/relationships/image" Target="../media/image71.png"/><Relationship Id="rId4" Type="http://schemas.openxmlformats.org/officeDocument/2006/relationships/image" Target="../media/image6.png"/><Relationship Id="rId9" Type="http://schemas.openxmlformats.org/officeDocument/2006/relationships/image" Target="../media/image16.svg"/><Relationship Id="rId1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77.png"/><Relationship Id="rId7"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6.png"/><Relationship Id="rId7" Type="http://schemas.openxmlformats.org/officeDocument/2006/relationships/image" Target="../media/image8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en.wikipedia.org/wiki/Polynomial_interpolation" TargetMode="External"/><Relationship Id="rId5" Type="http://schemas.openxmlformats.org/officeDocument/2006/relationships/hyperlink" Target="https://en.wikipedia.org/wiki/Polynomial" TargetMode="Externa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2.pn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7.png"/><Relationship Id="rId5" Type="http://schemas.openxmlformats.org/officeDocument/2006/relationships/image" Target="../media/image6.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5.svg"/><Relationship Id="rId9" Type="http://schemas.openxmlformats.org/officeDocument/2006/relationships/image" Target="../media/image15.png"/><Relationship Id="rId14" Type="http://schemas.openxmlformats.org/officeDocument/2006/relationships/image" Target="../media/image20.svg"/></Relationships>
</file>

<file path=ppt/slides/_rels/slide20.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6.png"/><Relationship Id="rId7"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7.svg"/></Relationships>
</file>

<file path=ppt/slides/_rels/slide24.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6.pn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7.svg"/><Relationship Id="rId9"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7.sv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0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06.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9.sv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6.svg"/><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image" Target="../media/image15.png"/><Relationship Id="rId17" Type="http://schemas.openxmlformats.org/officeDocument/2006/relationships/image" Target="../media/image42.png"/><Relationship Id="rId2" Type="http://schemas.openxmlformats.org/officeDocument/2006/relationships/image" Target="../media/image23.png"/><Relationship Id="rId16" Type="http://schemas.openxmlformats.org/officeDocument/2006/relationships/image" Target="../media/image7.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svg"/><Relationship Id="rId5" Type="http://schemas.openxmlformats.org/officeDocument/2006/relationships/image" Target="../media/image4.png"/><Relationship Id="rId1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37.svg"/><Relationship Id="rId9" Type="http://schemas.openxmlformats.org/officeDocument/2006/relationships/image" Target="../media/image40.sv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48.png"/><Relationship Id="rId1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43.png"/><Relationship Id="rId16"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46.png"/><Relationship Id="rId5" Type="http://schemas.openxmlformats.org/officeDocument/2006/relationships/image" Target="../media/image13.png"/><Relationship Id="rId15" Type="http://schemas.openxmlformats.org/officeDocument/2006/relationships/image" Target="../media/image50.png"/><Relationship Id="rId10" Type="http://schemas.openxmlformats.org/officeDocument/2006/relationships/image" Target="../media/image45.svg"/><Relationship Id="rId19" Type="http://schemas.openxmlformats.org/officeDocument/2006/relationships/image" Target="../media/image7.svg"/><Relationship Id="rId4" Type="http://schemas.openxmlformats.org/officeDocument/2006/relationships/image" Target="../media/image5.svg"/><Relationship Id="rId9" Type="http://schemas.openxmlformats.org/officeDocument/2006/relationships/image" Target="../media/image44.png"/><Relationship Id="rId1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2277429" y="811033"/>
            <a:ext cx="4826989" cy="1870844"/>
            <a:chOff x="0" y="0"/>
            <a:chExt cx="1394530" cy="540492"/>
          </a:xfrm>
        </p:grpSpPr>
        <p:sp>
          <p:nvSpPr>
            <p:cNvPr id="4" name="Freeform 4"/>
            <p:cNvSpPr/>
            <p:nvPr/>
          </p:nvSpPr>
          <p:spPr>
            <a:xfrm>
              <a:off x="92710" y="106680"/>
              <a:ext cx="1290390" cy="421112"/>
            </a:xfrm>
            <a:custGeom>
              <a:avLst/>
              <a:gdLst/>
              <a:ahLst/>
              <a:cxnLst/>
              <a:rect l="l" t="t" r="r" b="b"/>
              <a:pathLst>
                <a:path w="1290390" h="421112">
                  <a:moveTo>
                    <a:pt x="1263720" y="231882"/>
                  </a:moveTo>
                  <a:cubicBezTo>
                    <a:pt x="1263720" y="319512"/>
                    <a:pt x="1187520" y="390632"/>
                    <a:pt x="1106240" y="390632"/>
                  </a:cubicBezTo>
                  <a:lnTo>
                    <a:pt x="66040" y="390632"/>
                  </a:lnTo>
                  <a:cubicBezTo>
                    <a:pt x="43180" y="390632"/>
                    <a:pt x="20320" y="385552"/>
                    <a:pt x="0" y="376662"/>
                  </a:cubicBezTo>
                  <a:cubicBezTo>
                    <a:pt x="26670" y="404602"/>
                    <a:pt x="63500" y="421112"/>
                    <a:pt x="102351" y="421112"/>
                  </a:cubicBezTo>
                  <a:lnTo>
                    <a:pt x="1144340" y="421112"/>
                  </a:lnTo>
                  <a:cubicBezTo>
                    <a:pt x="1224350" y="421112"/>
                    <a:pt x="1290390" y="355072"/>
                    <a:pt x="1290390" y="275062"/>
                  </a:cubicBezTo>
                  <a:lnTo>
                    <a:pt x="1290390" y="95250"/>
                  </a:lnTo>
                  <a:cubicBezTo>
                    <a:pt x="1290390" y="58420"/>
                    <a:pt x="1276420" y="25400"/>
                    <a:pt x="1254830" y="0"/>
                  </a:cubicBezTo>
                  <a:cubicBezTo>
                    <a:pt x="1261180" y="16510"/>
                    <a:pt x="1263720" y="34290"/>
                    <a:pt x="1263720" y="52070"/>
                  </a:cubicBezTo>
                  <a:lnTo>
                    <a:pt x="1263720" y="231882"/>
                  </a:lnTo>
                  <a:lnTo>
                    <a:pt x="1263720" y="231882"/>
                  </a:lnTo>
                  <a:close/>
                </a:path>
              </a:pathLst>
            </a:custGeom>
            <a:solidFill>
              <a:srgbClr val="704430"/>
            </a:solidFill>
          </p:spPr>
        </p:sp>
        <p:sp>
          <p:nvSpPr>
            <p:cNvPr id="5" name="Freeform 5"/>
            <p:cNvSpPr/>
            <p:nvPr/>
          </p:nvSpPr>
          <p:spPr>
            <a:xfrm>
              <a:off x="12700" y="12700"/>
              <a:ext cx="1329760" cy="471912"/>
            </a:xfrm>
            <a:custGeom>
              <a:avLst/>
              <a:gdLst/>
              <a:ahLst/>
              <a:cxnLst/>
              <a:rect l="l" t="t" r="r" b="b"/>
              <a:pathLst>
                <a:path w="1329760" h="471912">
                  <a:moveTo>
                    <a:pt x="146050" y="471912"/>
                  </a:moveTo>
                  <a:lnTo>
                    <a:pt x="1183710" y="471912"/>
                  </a:lnTo>
                  <a:cubicBezTo>
                    <a:pt x="1263720" y="471912"/>
                    <a:pt x="1329760" y="405872"/>
                    <a:pt x="1329760" y="325862"/>
                  </a:cubicBezTo>
                  <a:lnTo>
                    <a:pt x="1329760" y="146050"/>
                  </a:lnTo>
                  <a:cubicBezTo>
                    <a:pt x="1329760" y="66040"/>
                    <a:pt x="1263720" y="0"/>
                    <a:pt x="1183710"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sp>
        <p:sp>
          <p:nvSpPr>
            <p:cNvPr id="6" name="Freeform 6"/>
            <p:cNvSpPr/>
            <p:nvPr/>
          </p:nvSpPr>
          <p:spPr>
            <a:xfrm>
              <a:off x="0" y="0"/>
              <a:ext cx="1394530" cy="540492"/>
            </a:xfrm>
            <a:custGeom>
              <a:avLst/>
              <a:gdLst/>
              <a:ahLst/>
              <a:cxnLst/>
              <a:rect l="l" t="t" r="r" b="b"/>
              <a:pathLst>
                <a:path w="1394530" h="540492">
                  <a:moveTo>
                    <a:pt x="1331030" y="74930"/>
                  </a:moveTo>
                  <a:cubicBezTo>
                    <a:pt x="1303090" y="30480"/>
                    <a:pt x="1253560" y="0"/>
                    <a:pt x="1196410" y="0"/>
                  </a:cubicBezTo>
                  <a:lnTo>
                    <a:pt x="158750" y="0"/>
                  </a:lnTo>
                  <a:cubicBezTo>
                    <a:pt x="71120" y="0"/>
                    <a:pt x="0" y="71120"/>
                    <a:pt x="0" y="158750"/>
                  </a:cubicBezTo>
                  <a:lnTo>
                    <a:pt x="0" y="338562"/>
                  </a:lnTo>
                  <a:cubicBezTo>
                    <a:pt x="0" y="390632"/>
                    <a:pt x="25400" y="436352"/>
                    <a:pt x="63500" y="465562"/>
                  </a:cubicBezTo>
                  <a:cubicBezTo>
                    <a:pt x="91440" y="510012"/>
                    <a:pt x="140970" y="540492"/>
                    <a:pt x="196052" y="540492"/>
                  </a:cubicBezTo>
                  <a:lnTo>
                    <a:pt x="1235780" y="540492"/>
                  </a:lnTo>
                  <a:cubicBezTo>
                    <a:pt x="1323410" y="540492"/>
                    <a:pt x="1394530" y="469372"/>
                    <a:pt x="1394530" y="381742"/>
                  </a:cubicBezTo>
                  <a:lnTo>
                    <a:pt x="1394530" y="201930"/>
                  </a:lnTo>
                  <a:cubicBezTo>
                    <a:pt x="1394530" y="149860"/>
                    <a:pt x="1369130" y="104140"/>
                    <a:pt x="1331030" y="74930"/>
                  </a:cubicBezTo>
                  <a:close/>
                  <a:moveTo>
                    <a:pt x="12700" y="338562"/>
                  </a:moveTo>
                  <a:lnTo>
                    <a:pt x="12700" y="158750"/>
                  </a:lnTo>
                  <a:cubicBezTo>
                    <a:pt x="12700" y="78740"/>
                    <a:pt x="78740" y="12700"/>
                    <a:pt x="158750" y="12700"/>
                  </a:cubicBezTo>
                  <a:lnTo>
                    <a:pt x="1196410" y="12700"/>
                  </a:lnTo>
                  <a:cubicBezTo>
                    <a:pt x="1276420" y="12700"/>
                    <a:pt x="1342460" y="78740"/>
                    <a:pt x="1342460" y="158750"/>
                  </a:cubicBezTo>
                  <a:lnTo>
                    <a:pt x="1342460" y="338562"/>
                  </a:lnTo>
                  <a:cubicBezTo>
                    <a:pt x="1342460" y="418572"/>
                    <a:pt x="1276420" y="484612"/>
                    <a:pt x="1196410" y="484612"/>
                  </a:cubicBezTo>
                  <a:lnTo>
                    <a:pt x="158750" y="484612"/>
                  </a:lnTo>
                  <a:cubicBezTo>
                    <a:pt x="78740" y="484612"/>
                    <a:pt x="12700" y="419842"/>
                    <a:pt x="12700" y="338562"/>
                  </a:cubicBezTo>
                  <a:close/>
                  <a:moveTo>
                    <a:pt x="1383100" y="381742"/>
                  </a:moveTo>
                  <a:cubicBezTo>
                    <a:pt x="1383100" y="461752"/>
                    <a:pt x="1315790" y="527792"/>
                    <a:pt x="1235780" y="527792"/>
                  </a:cubicBezTo>
                  <a:lnTo>
                    <a:pt x="196052" y="527792"/>
                  </a:lnTo>
                  <a:cubicBezTo>
                    <a:pt x="157480" y="527792"/>
                    <a:pt x="120650" y="511282"/>
                    <a:pt x="93980" y="483342"/>
                  </a:cubicBezTo>
                  <a:cubicBezTo>
                    <a:pt x="114300" y="492232"/>
                    <a:pt x="135890" y="497312"/>
                    <a:pt x="160020" y="497312"/>
                  </a:cubicBezTo>
                  <a:lnTo>
                    <a:pt x="1197680" y="497312"/>
                  </a:lnTo>
                  <a:cubicBezTo>
                    <a:pt x="1285310" y="497312"/>
                    <a:pt x="1356430" y="426192"/>
                    <a:pt x="1356430" y="338562"/>
                  </a:cubicBezTo>
                  <a:lnTo>
                    <a:pt x="1356430" y="158750"/>
                  </a:lnTo>
                  <a:cubicBezTo>
                    <a:pt x="1356430" y="140970"/>
                    <a:pt x="1352620" y="123190"/>
                    <a:pt x="1347540" y="106680"/>
                  </a:cubicBezTo>
                  <a:cubicBezTo>
                    <a:pt x="1369130" y="132080"/>
                    <a:pt x="1383100" y="165100"/>
                    <a:pt x="1383100" y="201930"/>
                  </a:cubicBezTo>
                  <a:lnTo>
                    <a:pt x="1383100" y="381742"/>
                  </a:lnTo>
                  <a:cubicBezTo>
                    <a:pt x="1383100" y="381742"/>
                    <a:pt x="1383100" y="381742"/>
                    <a:pt x="1383100" y="381742"/>
                  </a:cubicBezTo>
                  <a:close/>
                </a:path>
              </a:pathLst>
            </a:custGeom>
            <a:solidFill>
              <a:srgbClr val="704430"/>
            </a:solidFill>
          </p:spPr>
        </p:sp>
      </p:grpSp>
      <p:grpSp>
        <p:nvGrpSpPr>
          <p:cNvPr id="7" name="Group 7"/>
          <p:cNvGrpSpPr/>
          <p:nvPr/>
        </p:nvGrpSpPr>
        <p:grpSpPr>
          <a:xfrm>
            <a:off x="7094893" y="811033"/>
            <a:ext cx="1377979" cy="1870844"/>
            <a:chOff x="0" y="0"/>
            <a:chExt cx="398102" cy="540492"/>
          </a:xfrm>
        </p:grpSpPr>
        <p:sp>
          <p:nvSpPr>
            <p:cNvPr id="8" name="Freeform 8"/>
            <p:cNvSpPr/>
            <p:nvPr/>
          </p:nvSpPr>
          <p:spPr>
            <a:xfrm>
              <a:off x="92710" y="106680"/>
              <a:ext cx="293962" cy="421112"/>
            </a:xfrm>
            <a:custGeom>
              <a:avLst/>
              <a:gdLst/>
              <a:ahLst/>
              <a:cxnLst/>
              <a:rect l="l" t="t" r="r" b="b"/>
              <a:pathLst>
                <a:path w="293962" h="421112">
                  <a:moveTo>
                    <a:pt x="267292" y="231882"/>
                  </a:moveTo>
                  <a:cubicBezTo>
                    <a:pt x="267292" y="319512"/>
                    <a:pt x="191092" y="390632"/>
                    <a:pt x="109812" y="390632"/>
                  </a:cubicBezTo>
                  <a:lnTo>
                    <a:pt x="66040" y="390632"/>
                  </a:lnTo>
                  <a:cubicBezTo>
                    <a:pt x="43180" y="390632"/>
                    <a:pt x="20320" y="385552"/>
                    <a:pt x="0" y="376662"/>
                  </a:cubicBezTo>
                  <a:cubicBezTo>
                    <a:pt x="26670" y="404602"/>
                    <a:pt x="63500" y="421112"/>
                    <a:pt x="96001" y="421112"/>
                  </a:cubicBezTo>
                  <a:lnTo>
                    <a:pt x="147912" y="421112"/>
                  </a:lnTo>
                  <a:cubicBezTo>
                    <a:pt x="227922" y="421112"/>
                    <a:pt x="293962" y="355072"/>
                    <a:pt x="293962" y="275062"/>
                  </a:cubicBezTo>
                  <a:lnTo>
                    <a:pt x="293962" y="95250"/>
                  </a:lnTo>
                  <a:cubicBezTo>
                    <a:pt x="293962" y="58420"/>
                    <a:pt x="279992" y="25400"/>
                    <a:pt x="258402" y="0"/>
                  </a:cubicBezTo>
                  <a:cubicBezTo>
                    <a:pt x="264752" y="16510"/>
                    <a:pt x="267292" y="34290"/>
                    <a:pt x="267292" y="52070"/>
                  </a:cubicBezTo>
                  <a:lnTo>
                    <a:pt x="267292" y="231882"/>
                  </a:lnTo>
                  <a:lnTo>
                    <a:pt x="267292" y="231882"/>
                  </a:lnTo>
                  <a:close/>
                </a:path>
              </a:pathLst>
            </a:custGeom>
            <a:solidFill>
              <a:srgbClr val="704430"/>
            </a:solidFill>
          </p:spPr>
        </p:sp>
        <p:sp>
          <p:nvSpPr>
            <p:cNvPr id="9" name="Freeform 9"/>
            <p:cNvSpPr/>
            <p:nvPr/>
          </p:nvSpPr>
          <p:spPr>
            <a:xfrm>
              <a:off x="12700" y="12700"/>
              <a:ext cx="333332" cy="471912"/>
            </a:xfrm>
            <a:custGeom>
              <a:avLst/>
              <a:gdLst/>
              <a:ahLst/>
              <a:cxnLst/>
              <a:rect l="l" t="t" r="r" b="b"/>
              <a:pathLst>
                <a:path w="333332" h="471912">
                  <a:moveTo>
                    <a:pt x="146050" y="471912"/>
                  </a:moveTo>
                  <a:lnTo>
                    <a:pt x="187282" y="471912"/>
                  </a:lnTo>
                  <a:cubicBezTo>
                    <a:pt x="267292" y="471912"/>
                    <a:pt x="333332" y="405872"/>
                    <a:pt x="333332" y="325862"/>
                  </a:cubicBezTo>
                  <a:lnTo>
                    <a:pt x="333332" y="146050"/>
                  </a:lnTo>
                  <a:cubicBezTo>
                    <a:pt x="333332" y="66040"/>
                    <a:pt x="267292" y="0"/>
                    <a:pt x="187282"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sp>
        <p:sp>
          <p:nvSpPr>
            <p:cNvPr id="10" name="Freeform 10"/>
            <p:cNvSpPr/>
            <p:nvPr/>
          </p:nvSpPr>
          <p:spPr>
            <a:xfrm>
              <a:off x="0" y="0"/>
              <a:ext cx="398102" cy="540492"/>
            </a:xfrm>
            <a:custGeom>
              <a:avLst/>
              <a:gdLst/>
              <a:ahLst/>
              <a:cxnLst/>
              <a:rect l="l" t="t" r="r" b="b"/>
              <a:pathLst>
                <a:path w="398102" h="540492">
                  <a:moveTo>
                    <a:pt x="334602" y="74930"/>
                  </a:moveTo>
                  <a:cubicBezTo>
                    <a:pt x="306662" y="30480"/>
                    <a:pt x="257132" y="0"/>
                    <a:pt x="199982" y="0"/>
                  </a:cubicBezTo>
                  <a:lnTo>
                    <a:pt x="158750" y="0"/>
                  </a:lnTo>
                  <a:cubicBezTo>
                    <a:pt x="71120" y="0"/>
                    <a:pt x="0" y="71120"/>
                    <a:pt x="0" y="158750"/>
                  </a:cubicBezTo>
                  <a:lnTo>
                    <a:pt x="0" y="338562"/>
                  </a:lnTo>
                  <a:cubicBezTo>
                    <a:pt x="0" y="390632"/>
                    <a:pt x="25400" y="436352"/>
                    <a:pt x="63500" y="465562"/>
                  </a:cubicBezTo>
                  <a:cubicBezTo>
                    <a:pt x="91440" y="510012"/>
                    <a:pt x="140970" y="540492"/>
                    <a:pt x="188711" y="540492"/>
                  </a:cubicBezTo>
                  <a:lnTo>
                    <a:pt x="239352" y="540492"/>
                  </a:lnTo>
                  <a:cubicBezTo>
                    <a:pt x="326982" y="540492"/>
                    <a:pt x="398102" y="469372"/>
                    <a:pt x="398102" y="381742"/>
                  </a:cubicBezTo>
                  <a:lnTo>
                    <a:pt x="398102" y="201930"/>
                  </a:lnTo>
                  <a:cubicBezTo>
                    <a:pt x="398102" y="149860"/>
                    <a:pt x="372702" y="104140"/>
                    <a:pt x="334602" y="74930"/>
                  </a:cubicBezTo>
                  <a:close/>
                  <a:moveTo>
                    <a:pt x="12700" y="338562"/>
                  </a:moveTo>
                  <a:lnTo>
                    <a:pt x="12700" y="158750"/>
                  </a:lnTo>
                  <a:cubicBezTo>
                    <a:pt x="12700" y="78740"/>
                    <a:pt x="78740" y="12700"/>
                    <a:pt x="158750" y="12700"/>
                  </a:cubicBezTo>
                  <a:lnTo>
                    <a:pt x="199982" y="12700"/>
                  </a:lnTo>
                  <a:cubicBezTo>
                    <a:pt x="279992" y="12700"/>
                    <a:pt x="346032" y="78740"/>
                    <a:pt x="346032" y="158750"/>
                  </a:cubicBezTo>
                  <a:lnTo>
                    <a:pt x="346032" y="338562"/>
                  </a:lnTo>
                  <a:cubicBezTo>
                    <a:pt x="346032" y="418572"/>
                    <a:pt x="279992" y="484612"/>
                    <a:pt x="199982" y="484612"/>
                  </a:cubicBezTo>
                  <a:lnTo>
                    <a:pt x="158750" y="484612"/>
                  </a:lnTo>
                  <a:cubicBezTo>
                    <a:pt x="78740" y="484612"/>
                    <a:pt x="12700" y="419842"/>
                    <a:pt x="12700" y="338562"/>
                  </a:cubicBezTo>
                  <a:close/>
                  <a:moveTo>
                    <a:pt x="386672" y="381742"/>
                  </a:moveTo>
                  <a:cubicBezTo>
                    <a:pt x="386672" y="461752"/>
                    <a:pt x="319362" y="527792"/>
                    <a:pt x="239352" y="527792"/>
                  </a:cubicBezTo>
                  <a:lnTo>
                    <a:pt x="188711" y="527792"/>
                  </a:lnTo>
                  <a:cubicBezTo>
                    <a:pt x="157480" y="527792"/>
                    <a:pt x="120650" y="511282"/>
                    <a:pt x="93980" y="483342"/>
                  </a:cubicBezTo>
                  <a:cubicBezTo>
                    <a:pt x="114300" y="492232"/>
                    <a:pt x="135890" y="497312"/>
                    <a:pt x="160020" y="497312"/>
                  </a:cubicBezTo>
                  <a:lnTo>
                    <a:pt x="201252" y="497312"/>
                  </a:lnTo>
                  <a:cubicBezTo>
                    <a:pt x="288882" y="497312"/>
                    <a:pt x="360002" y="426192"/>
                    <a:pt x="360002" y="338562"/>
                  </a:cubicBezTo>
                  <a:lnTo>
                    <a:pt x="360002" y="158750"/>
                  </a:lnTo>
                  <a:cubicBezTo>
                    <a:pt x="360002" y="140970"/>
                    <a:pt x="356192" y="123190"/>
                    <a:pt x="351112" y="106680"/>
                  </a:cubicBezTo>
                  <a:cubicBezTo>
                    <a:pt x="372702" y="132080"/>
                    <a:pt x="386672" y="165100"/>
                    <a:pt x="386672" y="201930"/>
                  </a:cubicBezTo>
                  <a:lnTo>
                    <a:pt x="386672" y="381742"/>
                  </a:lnTo>
                  <a:cubicBezTo>
                    <a:pt x="386672" y="381742"/>
                    <a:pt x="386672" y="381742"/>
                    <a:pt x="386672" y="381742"/>
                  </a:cubicBezTo>
                  <a:close/>
                </a:path>
              </a:pathLst>
            </a:custGeom>
            <a:solidFill>
              <a:srgbClr val="704430"/>
            </a:solidFill>
          </p:spPr>
        </p:sp>
      </p:grpSp>
      <p:grpSp>
        <p:nvGrpSpPr>
          <p:cNvPr id="11" name="Group 11"/>
          <p:cNvGrpSpPr/>
          <p:nvPr/>
        </p:nvGrpSpPr>
        <p:grpSpPr>
          <a:xfrm>
            <a:off x="1520522" y="1795041"/>
            <a:ext cx="15323155" cy="7657113"/>
            <a:chOff x="0" y="0"/>
            <a:chExt cx="4426901" cy="2212161"/>
          </a:xfrm>
        </p:grpSpPr>
        <p:sp>
          <p:nvSpPr>
            <p:cNvPr id="12" name="Freeform 12"/>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3" name="Freeform 13"/>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14" name="Freeform 14"/>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780873" y="4071267"/>
            <a:ext cx="5315983" cy="4552415"/>
          </a:xfrm>
          <a:prstGeom prst="rect">
            <a:avLst/>
          </a:prstGeom>
        </p:spPr>
      </p:pic>
      <p:grpSp>
        <p:nvGrpSpPr>
          <p:cNvPr id="16" name="Group 16"/>
          <p:cNvGrpSpPr/>
          <p:nvPr/>
        </p:nvGrpSpPr>
        <p:grpSpPr>
          <a:xfrm>
            <a:off x="2575183" y="2246427"/>
            <a:ext cx="10675301" cy="823276"/>
            <a:chOff x="0" y="0"/>
            <a:chExt cx="24817148" cy="1913890"/>
          </a:xfrm>
        </p:grpSpPr>
        <p:sp>
          <p:nvSpPr>
            <p:cNvPr id="17" name="Freeform 17"/>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F8CDA2"/>
            </a:solidFill>
          </p:spPr>
        </p:sp>
      </p:grpSp>
      <p:sp>
        <p:nvSpPr>
          <p:cNvPr id="18" name="AutoShape 18"/>
          <p:cNvSpPr/>
          <p:nvPr/>
        </p:nvSpPr>
        <p:spPr>
          <a:xfrm rot="5400000">
            <a:off x="7482408" y="1297248"/>
            <a:ext cx="450550" cy="0"/>
          </a:xfrm>
          <a:prstGeom prst="line">
            <a:avLst/>
          </a:prstGeom>
          <a:ln w="47625" cap="rnd">
            <a:solidFill>
              <a:srgbClr val="704430"/>
            </a:solidFill>
            <a:prstDash val="solid"/>
            <a:headEnd type="none" w="sm" len="sm"/>
            <a:tailEnd type="none" w="sm" len="sm"/>
          </a:ln>
        </p:spPr>
      </p:sp>
      <p:sp>
        <p:nvSpPr>
          <p:cNvPr id="19" name="AutoShape 19"/>
          <p:cNvSpPr/>
          <p:nvPr/>
        </p:nvSpPr>
        <p:spPr>
          <a:xfrm>
            <a:off x="7482408" y="1297248"/>
            <a:ext cx="450550" cy="0"/>
          </a:xfrm>
          <a:prstGeom prst="line">
            <a:avLst/>
          </a:prstGeom>
          <a:ln w="47625" cap="rnd">
            <a:solidFill>
              <a:srgbClr val="704430"/>
            </a:solidFill>
            <a:prstDash val="solid"/>
            <a:headEnd type="none" w="sm" len="sm"/>
            <a:tailEnd type="none" w="sm" len="sm"/>
          </a:ln>
        </p:spPr>
      </p:sp>
      <p:sp>
        <p:nvSpPr>
          <p:cNvPr id="20" name="AutoShape 20"/>
          <p:cNvSpPr/>
          <p:nvPr/>
        </p:nvSpPr>
        <p:spPr>
          <a:xfrm>
            <a:off x="15271777" y="2442503"/>
            <a:ext cx="450550" cy="0"/>
          </a:xfrm>
          <a:prstGeom prst="line">
            <a:avLst/>
          </a:prstGeom>
          <a:ln w="47625" cap="rnd">
            <a:solidFill>
              <a:srgbClr val="704430"/>
            </a:solidFill>
            <a:prstDash val="solid"/>
            <a:headEnd type="none" w="sm" len="sm"/>
            <a:tailEnd type="none" w="sm" len="sm"/>
          </a:ln>
        </p:spPr>
      </p:sp>
      <p:sp>
        <p:nvSpPr>
          <p:cNvPr id="21" name="AutoShape 21"/>
          <p:cNvSpPr/>
          <p:nvPr/>
        </p:nvSpPr>
        <p:spPr>
          <a:xfrm>
            <a:off x="15271777" y="2634252"/>
            <a:ext cx="450550" cy="0"/>
          </a:xfrm>
          <a:prstGeom prst="line">
            <a:avLst/>
          </a:prstGeom>
          <a:ln w="47625" cap="rnd">
            <a:solidFill>
              <a:srgbClr val="704430"/>
            </a:solidFill>
            <a:prstDash val="solid"/>
            <a:headEnd type="none" w="sm" len="sm"/>
            <a:tailEnd type="none" w="sm" len="sm"/>
          </a:ln>
        </p:spPr>
      </p:sp>
      <p:sp>
        <p:nvSpPr>
          <p:cNvPr id="22" name="AutoShape 22"/>
          <p:cNvSpPr/>
          <p:nvPr/>
        </p:nvSpPr>
        <p:spPr>
          <a:xfrm>
            <a:off x="15271777" y="2826001"/>
            <a:ext cx="450550" cy="0"/>
          </a:xfrm>
          <a:prstGeom prst="line">
            <a:avLst/>
          </a:prstGeom>
          <a:ln w="47625" cap="rnd">
            <a:solidFill>
              <a:srgbClr val="704430"/>
            </a:solidFill>
            <a:prstDash val="solid"/>
            <a:headEnd type="none" w="sm" len="sm"/>
            <a:tailEnd type="none" w="sm" len="sm"/>
          </a:ln>
        </p:spPr>
      </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439310" y="2377623"/>
            <a:ext cx="456119" cy="516849"/>
          </a:xfrm>
          <a:prstGeom prst="rect">
            <a:avLst/>
          </a:prstGeom>
        </p:spPr>
      </p:pic>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833244" y="2257037"/>
            <a:ext cx="758021" cy="758021"/>
          </a:xfrm>
          <a:prstGeom prst="rect">
            <a:avLst/>
          </a:prstGeom>
        </p:spPr>
      </p:pic>
      <p:pic>
        <p:nvPicPr>
          <p:cNvPr id="25" name="Picture 2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911752" y="2377623"/>
            <a:ext cx="538384" cy="516849"/>
          </a:xfrm>
          <a:prstGeom prst="rect">
            <a:avLst/>
          </a:prstGeom>
        </p:spPr>
      </p:pic>
      <p:pic>
        <p:nvPicPr>
          <p:cNvPr id="26" name="Picture 2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712516" y="2377623"/>
            <a:ext cx="394685" cy="516849"/>
          </a:xfrm>
          <a:prstGeom prst="rect">
            <a:avLst/>
          </a:prstGeom>
        </p:spPr>
      </p:pic>
      <p:grpSp>
        <p:nvGrpSpPr>
          <p:cNvPr id="27" name="Group 27"/>
          <p:cNvGrpSpPr/>
          <p:nvPr/>
        </p:nvGrpSpPr>
        <p:grpSpPr>
          <a:xfrm>
            <a:off x="14350757" y="1070721"/>
            <a:ext cx="406363" cy="406363"/>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9DDBF"/>
            </a:solidFill>
          </p:spPr>
        </p:sp>
      </p:grpSp>
      <p:grpSp>
        <p:nvGrpSpPr>
          <p:cNvPr id="29" name="Group 29"/>
          <p:cNvGrpSpPr/>
          <p:nvPr/>
        </p:nvGrpSpPr>
        <p:grpSpPr>
          <a:xfrm>
            <a:off x="15040638" y="1070721"/>
            <a:ext cx="406363" cy="406363"/>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9DDBF"/>
            </a:solidFill>
          </p:spPr>
        </p:sp>
      </p:grpSp>
      <p:grpSp>
        <p:nvGrpSpPr>
          <p:cNvPr id="31" name="Group 31"/>
          <p:cNvGrpSpPr/>
          <p:nvPr/>
        </p:nvGrpSpPr>
        <p:grpSpPr>
          <a:xfrm>
            <a:off x="15730518" y="1070721"/>
            <a:ext cx="406363" cy="406363"/>
            <a:chOff x="0" y="0"/>
            <a:chExt cx="6350000" cy="6350000"/>
          </a:xfrm>
        </p:grpSpPr>
        <p:sp>
          <p:nvSpPr>
            <p:cNvPr id="32" name="Freeform 3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9DDBF"/>
            </a:solidFill>
          </p:spPr>
        </p:sp>
      </p:grpSp>
      <p:sp>
        <p:nvSpPr>
          <p:cNvPr id="33" name="TextBox 33"/>
          <p:cNvSpPr txBox="1"/>
          <p:nvPr/>
        </p:nvSpPr>
        <p:spPr>
          <a:xfrm>
            <a:off x="2429924" y="1152936"/>
            <a:ext cx="4192666" cy="445770"/>
          </a:xfrm>
          <a:prstGeom prst="rect">
            <a:avLst/>
          </a:prstGeom>
        </p:spPr>
        <p:txBody>
          <a:bodyPr lIns="0" tIns="0" rIns="0" bIns="0" rtlCol="0" anchor="t">
            <a:spAutoFit/>
          </a:bodyPr>
          <a:lstStyle/>
          <a:p>
            <a:pPr algn="ctr">
              <a:lnSpc>
                <a:spcPts val="3300"/>
              </a:lnSpc>
            </a:pPr>
            <a:r>
              <a:rPr lang="en-US" sz="3300">
                <a:solidFill>
                  <a:srgbClr val="704430"/>
                </a:solidFill>
                <a:latin typeface="Nunito"/>
              </a:rPr>
              <a:t>Fisika komputasi 118</a:t>
            </a:r>
          </a:p>
        </p:txBody>
      </p:sp>
      <p:sp>
        <p:nvSpPr>
          <p:cNvPr id="34" name="TextBox 34"/>
          <p:cNvSpPr txBox="1"/>
          <p:nvPr/>
        </p:nvSpPr>
        <p:spPr>
          <a:xfrm>
            <a:off x="2772533" y="7119953"/>
            <a:ext cx="8207652" cy="1190625"/>
          </a:xfrm>
          <a:prstGeom prst="rect">
            <a:avLst/>
          </a:prstGeom>
        </p:spPr>
        <p:txBody>
          <a:bodyPr lIns="0" tIns="0" rIns="0" bIns="0" rtlCol="0" anchor="t">
            <a:spAutoFit/>
          </a:bodyPr>
          <a:lstStyle/>
          <a:p>
            <a:pPr algn="ctr">
              <a:lnSpc>
                <a:spcPts val="4799"/>
              </a:lnSpc>
            </a:pPr>
            <a:r>
              <a:rPr lang="en-US" sz="3999" spc="119">
                <a:solidFill>
                  <a:srgbClr val="704430"/>
                </a:solidFill>
                <a:latin typeface="Nunito"/>
              </a:rPr>
              <a:t>Dosen Pengampu:</a:t>
            </a:r>
          </a:p>
          <a:p>
            <a:pPr algn="ctr">
              <a:lnSpc>
                <a:spcPts val="4799"/>
              </a:lnSpc>
            </a:pPr>
            <a:r>
              <a:rPr lang="en-US" sz="3999" spc="119">
                <a:solidFill>
                  <a:srgbClr val="704430"/>
                </a:solidFill>
                <a:latin typeface="Nunito"/>
              </a:rPr>
              <a:t>Dewi Mulyati, M. Si., M. Sc.</a:t>
            </a:r>
          </a:p>
        </p:txBody>
      </p:sp>
      <p:sp>
        <p:nvSpPr>
          <p:cNvPr id="35" name="TextBox 35"/>
          <p:cNvSpPr txBox="1"/>
          <p:nvPr/>
        </p:nvSpPr>
        <p:spPr>
          <a:xfrm>
            <a:off x="1789659" y="4488927"/>
            <a:ext cx="10173399" cy="1840451"/>
          </a:xfrm>
          <a:prstGeom prst="rect">
            <a:avLst/>
          </a:prstGeom>
        </p:spPr>
        <p:txBody>
          <a:bodyPr lIns="0" tIns="0" rIns="0" bIns="0" rtlCol="0" anchor="t">
            <a:spAutoFit/>
          </a:bodyPr>
          <a:lstStyle/>
          <a:p>
            <a:pPr algn="ctr">
              <a:lnSpc>
                <a:spcPts val="12783"/>
              </a:lnSpc>
            </a:pPr>
            <a:r>
              <a:rPr lang="en-US" sz="15979">
                <a:solidFill>
                  <a:srgbClr val="704430"/>
                </a:solidFill>
                <a:latin typeface="Marykate"/>
              </a:rPr>
              <a:t>Case-2</a:t>
            </a:r>
          </a:p>
        </p:txBody>
      </p:sp>
      <p:sp>
        <p:nvSpPr>
          <p:cNvPr id="36" name="TextBox 36"/>
          <p:cNvSpPr txBox="1"/>
          <p:nvPr/>
        </p:nvSpPr>
        <p:spPr>
          <a:xfrm>
            <a:off x="4690924" y="2510427"/>
            <a:ext cx="7525343" cy="352425"/>
          </a:xfrm>
          <a:prstGeom prst="rect">
            <a:avLst/>
          </a:prstGeom>
        </p:spPr>
        <p:txBody>
          <a:bodyPr lIns="0" tIns="0" rIns="0" bIns="0" rtlCol="0" anchor="t">
            <a:spAutoFit/>
          </a:bodyPr>
          <a:lstStyle/>
          <a:p>
            <a:pPr>
              <a:lnSpc>
                <a:spcPts val="2879"/>
              </a:lnSpc>
            </a:pPr>
            <a:r>
              <a:rPr lang="en-US" sz="2400" spc="72">
                <a:solidFill>
                  <a:srgbClr val="704430"/>
                </a:solidFill>
                <a:latin typeface="Nunito"/>
              </a:rPr>
              <a:t>KELOMPOK 2 - FISIKA 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1371070" y="1028700"/>
            <a:ext cx="2946248" cy="1652766"/>
            <a:chOff x="0" y="0"/>
            <a:chExt cx="851179" cy="477489"/>
          </a:xfrm>
        </p:grpSpPr>
        <p:sp>
          <p:nvSpPr>
            <p:cNvPr id="4" name="Freeform 4"/>
            <p:cNvSpPr/>
            <p:nvPr/>
          </p:nvSpPr>
          <p:spPr>
            <a:xfrm>
              <a:off x="92710" y="106680"/>
              <a:ext cx="747039" cy="358109"/>
            </a:xfrm>
            <a:custGeom>
              <a:avLst/>
              <a:gdLst/>
              <a:ahLst/>
              <a:cxnLst/>
              <a:rect l="l" t="t" r="r" b="b"/>
              <a:pathLst>
                <a:path w="747039" h="358109">
                  <a:moveTo>
                    <a:pt x="720369" y="168879"/>
                  </a:moveTo>
                  <a:cubicBezTo>
                    <a:pt x="720369" y="256509"/>
                    <a:pt x="644169" y="327629"/>
                    <a:pt x="562889" y="327629"/>
                  </a:cubicBezTo>
                  <a:lnTo>
                    <a:pt x="66040" y="327629"/>
                  </a:lnTo>
                  <a:cubicBezTo>
                    <a:pt x="43180" y="327629"/>
                    <a:pt x="20320" y="322549"/>
                    <a:pt x="0" y="313659"/>
                  </a:cubicBezTo>
                  <a:cubicBezTo>
                    <a:pt x="26670" y="341599"/>
                    <a:pt x="63500" y="358109"/>
                    <a:pt x="98888" y="358109"/>
                  </a:cubicBezTo>
                  <a:lnTo>
                    <a:pt x="600989" y="358109"/>
                  </a:lnTo>
                  <a:cubicBezTo>
                    <a:pt x="680999" y="358109"/>
                    <a:pt x="747039" y="292069"/>
                    <a:pt x="747039" y="212059"/>
                  </a:cubicBezTo>
                  <a:lnTo>
                    <a:pt x="747039" y="95250"/>
                  </a:lnTo>
                  <a:cubicBezTo>
                    <a:pt x="747039" y="58420"/>
                    <a:pt x="733069" y="25400"/>
                    <a:pt x="711479" y="0"/>
                  </a:cubicBezTo>
                  <a:cubicBezTo>
                    <a:pt x="717829" y="16510"/>
                    <a:pt x="720369" y="34290"/>
                    <a:pt x="720369" y="52070"/>
                  </a:cubicBezTo>
                  <a:lnTo>
                    <a:pt x="720369" y="168879"/>
                  </a:lnTo>
                  <a:lnTo>
                    <a:pt x="720369" y="168879"/>
                  </a:lnTo>
                  <a:close/>
                </a:path>
              </a:pathLst>
            </a:custGeom>
            <a:solidFill>
              <a:srgbClr val="704430"/>
            </a:solidFill>
          </p:spPr>
        </p:sp>
        <p:sp>
          <p:nvSpPr>
            <p:cNvPr id="5" name="Freeform 5"/>
            <p:cNvSpPr/>
            <p:nvPr/>
          </p:nvSpPr>
          <p:spPr>
            <a:xfrm>
              <a:off x="12700" y="12700"/>
              <a:ext cx="786409" cy="408909"/>
            </a:xfrm>
            <a:custGeom>
              <a:avLst/>
              <a:gdLst/>
              <a:ahLst/>
              <a:cxnLst/>
              <a:rect l="l" t="t" r="r" b="b"/>
              <a:pathLst>
                <a:path w="786409" h="408909">
                  <a:moveTo>
                    <a:pt x="146050" y="408909"/>
                  </a:moveTo>
                  <a:lnTo>
                    <a:pt x="640359" y="408909"/>
                  </a:lnTo>
                  <a:cubicBezTo>
                    <a:pt x="720369" y="408909"/>
                    <a:pt x="786409" y="342869"/>
                    <a:pt x="786409" y="262859"/>
                  </a:cubicBezTo>
                  <a:lnTo>
                    <a:pt x="786409" y="146050"/>
                  </a:lnTo>
                  <a:cubicBezTo>
                    <a:pt x="786409" y="66040"/>
                    <a:pt x="720369" y="0"/>
                    <a:pt x="640359"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6" name="Freeform 6"/>
            <p:cNvSpPr/>
            <p:nvPr/>
          </p:nvSpPr>
          <p:spPr>
            <a:xfrm>
              <a:off x="0" y="0"/>
              <a:ext cx="851179" cy="477489"/>
            </a:xfrm>
            <a:custGeom>
              <a:avLst/>
              <a:gdLst/>
              <a:ahLst/>
              <a:cxnLst/>
              <a:rect l="l" t="t" r="r" b="b"/>
              <a:pathLst>
                <a:path w="851179" h="477489">
                  <a:moveTo>
                    <a:pt x="787679" y="74930"/>
                  </a:moveTo>
                  <a:cubicBezTo>
                    <a:pt x="759739" y="30480"/>
                    <a:pt x="710209" y="0"/>
                    <a:pt x="653059" y="0"/>
                  </a:cubicBezTo>
                  <a:lnTo>
                    <a:pt x="158750" y="0"/>
                  </a:lnTo>
                  <a:cubicBezTo>
                    <a:pt x="71120" y="0"/>
                    <a:pt x="0" y="71120"/>
                    <a:pt x="0" y="158750"/>
                  </a:cubicBezTo>
                  <a:lnTo>
                    <a:pt x="0" y="275559"/>
                  </a:lnTo>
                  <a:cubicBezTo>
                    <a:pt x="0" y="327629"/>
                    <a:pt x="25400" y="373349"/>
                    <a:pt x="63500" y="402559"/>
                  </a:cubicBezTo>
                  <a:cubicBezTo>
                    <a:pt x="91440" y="447009"/>
                    <a:pt x="140970" y="477489"/>
                    <a:pt x="192049" y="477489"/>
                  </a:cubicBezTo>
                  <a:lnTo>
                    <a:pt x="692429" y="477489"/>
                  </a:lnTo>
                  <a:cubicBezTo>
                    <a:pt x="780059" y="477489"/>
                    <a:pt x="851179" y="406369"/>
                    <a:pt x="851179" y="318739"/>
                  </a:cubicBezTo>
                  <a:lnTo>
                    <a:pt x="851179" y="201930"/>
                  </a:lnTo>
                  <a:cubicBezTo>
                    <a:pt x="851179" y="149860"/>
                    <a:pt x="825779" y="104140"/>
                    <a:pt x="787679" y="74930"/>
                  </a:cubicBezTo>
                  <a:close/>
                  <a:moveTo>
                    <a:pt x="12700" y="275559"/>
                  </a:moveTo>
                  <a:lnTo>
                    <a:pt x="12700" y="158750"/>
                  </a:lnTo>
                  <a:cubicBezTo>
                    <a:pt x="12700" y="78740"/>
                    <a:pt x="78740" y="12700"/>
                    <a:pt x="158750" y="12700"/>
                  </a:cubicBezTo>
                  <a:lnTo>
                    <a:pt x="653059" y="12700"/>
                  </a:lnTo>
                  <a:cubicBezTo>
                    <a:pt x="733069" y="12700"/>
                    <a:pt x="799109" y="78740"/>
                    <a:pt x="799109" y="158750"/>
                  </a:cubicBezTo>
                  <a:lnTo>
                    <a:pt x="799109" y="275559"/>
                  </a:lnTo>
                  <a:cubicBezTo>
                    <a:pt x="799109" y="355569"/>
                    <a:pt x="733069" y="421609"/>
                    <a:pt x="653059" y="421609"/>
                  </a:cubicBezTo>
                  <a:lnTo>
                    <a:pt x="158750" y="421609"/>
                  </a:lnTo>
                  <a:cubicBezTo>
                    <a:pt x="78740" y="421609"/>
                    <a:pt x="12700" y="356839"/>
                    <a:pt x="12700" y="275559"/>
                  </a:cubicBezTo>
                  <a:close/>
                  <a:moveTo>
                    <a:pt x="839749" y="318739"/>
                  </a:moveTo>
                  <a:cubicBezTo>
                    <a:pt x="839749" y="398749"/>
                    <a:pt x="772439" y="464789"/>
                    <a:pt x="692429" y="464789"/>
                  </a:cubicBezTo>
                  <a:lnTo>
                    <a:pt x="192049" y="464789"/>
                  </a:lnTo>
                  <a:cubicBezTo>
                    <a:pt x="157480" y="464789"/>
                    <a:pt x="120650" y="448279"/>
                    <a:pt x="93980" y="420339"/>
                  </a:cubicBezTo>
                  <a:cubicBezTo>
                    <a:pt x="114300" y="429229"/>
                    <a:pt x="135890" y="434309"/>
                    <a:pt x="160020" y="434309"/>
                  </a:cubicBezTo>
                  <a:lnTo>
                    <a:pt x="654329" y="434309"/>
                  </a:lnTo>
                  <a:cubicBezTo>
                    <a:pt x="741959" y="434309"/>
                    <a:pt x="813079" y="363189"/>
                    <a:pt x="813079" y="275559"/>
                  </a:cubicBezTo>
                  <a:lnTo>
                    <a:pt x="813079" y="158750"/>
                  </a:lnTo>
                  <a:cubicBezTo>
                    <a:pt x="813079" y="140970"/>
                    <a:pt x="809269" y="123190"/>
                    <a:pt x="804189" y="106680"/>
                  </a:cubicBezTo>
                  <a:cubicBezTo>
                    <a:pt x="825779" y="132080"/>
                    <a:pt x="839749" y="165100"/>
                    <a:pt x="839749" y="201930"/>
                  </a:cubicBezTo>
                  <a:lnTo>
                    <a:pt x="839749" y="318739"/>
                  </a:lnTo>
                  <a:cubicBezTo>
                    <a:pt x="839749" y="318739"/>
                    <a:pt x="839749" y="318739"/>
                    <a:pt x="839749" y="318739"/>
                  </a:cubicBezTo>
                  <a:close/>
                </a:path>
              </a:pathLst>
            </a:custGeom>
            <a:solidFill>
              <a:srgbClr val="704430"/>
            </a:solidFill>
          </p:spPr>
        </p:sp>
      </p:grpSp>
      <p:grpSp>
        <p:nvGrpSpPr>
          <p:cNvPr id="7" name="Group 7"/>
          <p:cNvGrpSpPr/>
          <p:nvPr/>
        </p:nvGrpSpPr>
        <p:grpSpPr>
          <a:xfrm>
            <a:off x="4317318" y="1028700"/>
            <a:ext cx="1377979" cy="1652766"/>
            <a:chOff x="0" y="0"/>
            <a:chExt cx="398102" cy="477489"/>
          </a:xfrm>
        </p:grpSpPr>
        <p:sp>
          <p:nvSpPr>
            <p:cNvPr id="8" name="Freeform 8"/>
            <p:cNvSpPr/>
            <p:nvPr/>
          </p:nvSpPr>
          <p:spPr>
            <a:xfrm>
              <a:off x="92710" y="106680"/>
              <a:ext cx="293962" cy="358109"/>
            </a:xfrm>
            <a:custGeom>
              <a:avLst/>
              <a:gdLst/>
              <a:ahLst/>
              <a:cxnLst/>
              <a:rect l="l" t="t" r="r" b="b"/>
              <a:pathLst>
                <a:path w="293962" h="358109">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p:spPr>
        </p:sp>
        <p:sp>
          <p:nvSpPr>
            <p:cNvPr id="9" name="Freeform 9"/>
            <p:cNvSpPr/>
            <p:nvPr/>
          </p:nvSpPr>
          <p:spPr>
            <a:xfrm>
              <a:off x="12700" y="12700"/>
              <a:ext cx="333332" cy="408909"/>
            </a:xfrm>
            <a:custGeom>
              <a:avLst/>
              <a:gdLst/>
              <a:ahLst/>
              <a:cxnLst/>
              <a:rect l="l" t="t" r="r" b="b"/>
              <a:pathLst>
                <a:path w="333332" h="408909">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10" name="Freeform 10"/>
            <p:cNvSpPr/>
            <p:nvPr/>
          </p:nvSpPr>
          <p:spPr>
            <a:xfrm>
              <a:off x="0" y="0"/>
              <a:ext cx="398102" cy="477489"/>
            </a:xfrm>
            <a:custGeom>
              <a:avLst/>
              <a:gdLst/>
              <a:ahLst/>
              <a:cxnLst/>
              <a:rect l="l" t="t" r="r" b="b"/>
              <a:pathLst>
                <a:path w="398102" h="477489">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p:spPr>
        </p:sp>
      </p:grpSp>
      <p:sp>
        <p:nvSpPr>
          <p:cNvPr id="11" name="AutoShape 11"/>
          <p:cNvSpPr/>
          <p:nvPr/>
        </p:nvSpPr>
        <p:spPr>
          <a:xfrm>
            <a:off x="4753060" y="1386477"/>
            <a:ext cx="354094" cy="0"/>
          </a:xfrm>
          <a:prstGeom prst="line">
            <a:avLst/>
          </a:prstGeom>
          <a:ln w="47625" cap="rnd">
            <a:solidFill>
              <a:srgbClr val="704430"/>
            </a:solidFill>
            <a:prstDash val="solid"/>
            <a:headEnd type="none" w="sm" len="sm"/>
            <a:tailEnd type="none" w="sm" len="sm"/>
          </a:ln>
        </p:spPr>
      </p:sp>
      <p:sp>
        <p:nvSpPr>
          <p:cNvPr id="12" name="AutoShape 12"/>
          <p:cNvSpPr/>
          <p:nvPr/>
        </p:nvSpPr>
        <p:spPr>
          <a:xfrm rot="5400000">
            <a:off x="4753060" y="1386477"/>
            <a:ext cx="354094" cy="0"/>
          </a:xfrm>
          <a:prstGeom prst="line">
            <a:avLst/>
          </a:prstGeom>
          <a:ln w="47625" cap="rnd">
            <a:solidFill>
              <a:srgbClr val="704430"/>
            </a:solidFill>
            <a:prstDash val="solid"/>
            <a:headEnd type="none" w="sm" len="sm"/>
            <a:tailEnd type="none" w="sm" len="sm"/>
          </a:ln>
        </p:spPr>
      </p:sp>
      <p:grpSp>
        <p:nvGrpSpPr>
          <p:cNvPr id="13" name="Group 13"/>
          <p:cNvGrpSpPr/>
          <p:nvPr/>
        </p:nvGrpSpPr>
        <p:grpSpPr>
          <a:xfrm>
            <a:off x="852796" y="1724841"/>
            <a:ext cx="7561005" cy="7162613"/>
            <a:chOff x="0" y="0"/>
            <a:chExt cx="2000700" cy="1895283"/>
          </a:xfrm>
        </p:grpSpPr>
        <p:sp>
          <p:nvSpPr>
            <p:cNvPr id="14" name="Freeform 14"/>
            <p:cNvSpPr/>
            <p:nvPr/>
          </p:nvSpPr>
          <p:spPr>
            <a:xfrm>
              <a:off x="92710" y="106680"/>
              <a:ext cx="1896560" cy="1775903"/>
            </a:xfrm>
            <a:custGeom>
              <a:avLst/>
              <a:gdLst/>
              <a:ahLst/>
              <a:cxnLst/>
              <a:rect l="l" t="t" r="r" b="b"/>
              <a:pathLst>
                <a:path w="1896560" h="1775903">
                  <a:moveTo>
                    <a:pt x="1869890" y="1586673"/>
                  </a:moveTo>
                  <a:cubicBezTo>
                    <a:pt x="1869890" y="1674303"/>
                    <a:pt x="1793690" y="1745423"/>
                    <a:pt x="1712410" y="1745423"/>
                  </a:cubicBezTo>
                  <a:lnTo>
                    <a:pt x="66040" y="1745423"/>
                  </a:lnTo>
                  <a:cubicBezTo>
                    <a:pt x="43180" y="1745423"/>
                    <a:pt x="20320" y="1740343"/>
                    <a:pt x="0" y="1731453"/>
                  </a:cubicBezTo>
                  <a:cubicBezTo>
                    <a:pt x="26670" y="1759393"/>
                    <a:pt x="63500" y="1775903"/>
                    <a:pt x="106215" y="1775903"/>
                  </a:cubicBezTo>
                  <a:lnTo>
                    <a:pt x="1750510" y="1775903"/>
                  </a:lnTo>
                  <a:cubicBezTo>
                    <a:pt x="1830520" y="1775903"/>
                    <a:pt x="1896560" y="1709863"/>
                    <a:pt x="1896560" y="1629853"/>
                  </a:cubicBezTo>
                  <a:lnTo>
                    <a:pt x="1896560" y="95250"/>
                  </a:lnTo>
                  <a:cubicBezTo>
                    <a:pt x="1896560" y="58420"/>
                    <a:pt x="1882590" y="25400"/>
                    <a:pt x="1861000" y="0"/>
                  </a:cubicBezTo>
                  <a:cubicBezTo>
                    <a:pt x="1867350" y="16510"/>
                    <a:pt x="1869890" y="34290"/>
                    <a:pt x="1869890" y="52070"/>
                  </a:cubicBezTo>
                  <a:lnTo>
                    <a:pt x="1869890" y="1586673"/>
                  </a:lnTo>
                  <a:lnTo>
                    <a:pt x="1869890" y="1586673"/>
                  </a:lnTo>
                  <a:close/>
                </a:path>
              </a:pathLst>
            </a:custGeom>
            <a:solidFill>
              <a:srgbClr val="704430"/>
            </a:solidFill>
          </p:spPr>
        </p:sp>
        <p:sp>
          <p:nvSpPr>
            <p:cNvPr id="15" name="Freeform 15"/>
            <p:cNvSpPr/>
            <p:nvPr/>
          </p:nvSpPr>
          <p:spPr>
            <a:xfrm>
              <a:off x="12700" y="12700"/>
              <a:ext cx="1935930" cy="1826703"/>
            </a:xfrm>
            <a:custGeom>
              <a:avLst/>
              <a:gdLst/>
              <a:ahLst/>
              <a:cxnLst/>
              <a:rect l="l" t="t" r="r" b="b"/>
              <a:pathLst>
                <a:path w="1935930" h="1826703">
                  <a:moveTo>
                    <a:pt x="146050" y="1826703"/>
                  </a:moveTo>
                  <a:lnTo>
                    <a:pt x="1789880" y="1826703"/>
                  </a:lnTo>
                  <a:cubicBezTo>
                    <a:pt x="1869890" y="1826703"/>
                    <a:pt x="1935930" y="1760663"/>
                    <a:pt x="1935930" y="1680653"/>
                  </a:cubicBezTo>
                  <a:lnTo>
                    <a:pt x="1935930" y="146050"/>
                  </a:lnTo>
                  <a:cubicBezTo>
                    <a:pt x="1935930" y="66040"/>
                    <a:pt x="1869890" y="0"/>
                    <a:pt x="1789880" y="0"/>
                  </a:cubicBezTo>
                  <a:lnTo>
                    <a:pt x="146050" y="0"/>
                  </a:lnTo>
                  <a:cubicBezTo>
                    <a:pt x="66040" y="0"/>
                    <a:pt x="0" y="66040"/>
                    <a:pt x="0" y="146050"/>
                  </a:cubicBezTo>
                  <a:lnTo>
                    <a:pt x="0" y="1680653"/>
                  </a:lnTo>
                  <a:cubicBezTo>
                    <a:pt x="0" y="1761933"/>
                    <a:pt x="66040" y="1826703"/>
                    <a:pt x="146050" y="1826703"/>
                  </a:cubicBezTo>
                  <a:close/>
                </a:path>
              </a:pathLst>
            </a:custGeom>
            <a:solidFill>
              <a:srgbClr val="FFF3ED"/>
            </a:solidFill>
          </p:spPr>
        </p:sp>
        <p:sp>
          <p:nvSpPr>
            <p:cNvPr id="16" name="Freeform 16"/>
            <p:cNvSpPr/>
            <p:nvPr/>
          </p:nvSpPr>
          <p:spPr>
            <a:xfrm>
              <a:off x="0" y="0"/>
              <a:ext cx="2000700" cy="1895283"/>
            </a:xfrm>
            <a:custGeom>
              <a:avLst/>
              <a:gdLst/>
              <a:ahLst/>
              <a:cxnLst/>
              <a:rect l="l" t="t" r="r" b="b"/>
              <a:pathLst>
                <a:path w="2000700" h="1895283">
                  <a:moveTo>
                    <a:pt x="1937200" y="74930"/>
                  </a:moveTo>
                  <a:cubicBezTo>
                    <a:pt x="1909260" y="30480"/>
                    <a:pt x="1859730" y="0"/>
                    <a:pt x="1802580" y="0"/>
                  </a:cubicBezTo>
                  <a:lnTo>
                    <a:pt x="158750" y="0"/>
                  </a:lnTo>
                  <a:cubicBezTo>
                    <a:pt x="71120" y="0"/>
                    <a:pt x="0" y="71120"/>
                    <a:pt x="0" y="158750"/>
                  </a:cubicBezTo>
                  <a:lnTo>
                    <a:pt x="0" y="1693353"/>
                  </a:lnTo>
                  <a:cubicBezTo>
                    <a:pt x="0" y="1745423"/>
                    <a:pt x="25400" y="1791143"/>
                    <a:pt x="63500" y="1820353"/>
                  </a:cubicBezTo>
                  <a:cubicBezTo>
                    <a:pt x="91440" y="1864803"/>
                    <a:pt x="140970" y="1895283"/>
                    <a:pt x="200519" y="1895283"/>
                  </a:cubicBezTo>
                  <a:lnTo>
                    <a:pt x="1841950" y="1895283"/>
                  </a:lnTo>
                  <a:cubicBezTo>
                    <a:pt x="1929580" y="1895283"/>
                    <a:pt x="2000700" y="1824163"/>
                    <a:pt x="2000700" y="1736533"/>
                  </a:cubicBezTo>
                  <a:lnTo>
                    <a:pt x="2000700" y="201930"/>
                  </a:lnTo>
                  <a:cubicBezTo>
                    <a:pt x="2000700" y="149860"/>
                    <a:pt x="1975300" y="104140"/>
                    <a:pt x="1937200" y="74930"/>
                  </a:cubicBezTo>
                  <a:close/>
                  <a:moveTo>
                    <a:pt x="12700" y="1693353"/>
                  </a:moveTo>
                  <a:lnTo>
                    <a:pt x="12700" y="158750"/>
                  </a:lnTo>
                  <a:cubicBezTo>
                    <a:pt x="12700" y="78740"/>
                    <a:pt x="78740" y="12700"/>
                    <a:pt x="158750" y="12700"/>
                  </a:cubicBezTo>
                  <a:lnTo>
                    <a:pt x="1802580" y="12700"/>
                  </a:lnTo>
                  <a:cubicBezTo>
                    <a:pt x="1882590" y="12700"/>
                    <a:pt x="1948630" y="78740"/>
                    <a:pt x="1948630" y="158750"/>
                  </a:cubicBezTo>
                  <a:lnTo>
                    <a:pt x="1948630" y="1693353"/>
                  </a:lnTo>
                  <a:cubicBezTo>
                    <a:pt x="1948630" y="1773363"/>
                    <a:pt x="1882590" y="1839403"/>
                    <a:pt x="1802580" y="1839403"/>
                  </a:cubicBezTo>
                  <a:lnTo>
                    <a:pt x="158750" y="1839403"/>
                  </a:lnTo>
                  <a:cubicBezTo>
                    <a:pt x="78740" y="1839403"/>
                    <a:pt x="12700" y="1774633"/>
                    <a:pt x="12700" y="1693353"/>
                  </a:cubicBezTo>
                  <a:close/>
                  <a:moveTo>
                    <a:pt x="1989270" y="1736533"/>
                  </a:moveTo>
                  <a:cubicBezTo>
                    <a:pt x="1989270" y="1816543"/>
                    <a:pt x="1921960" y="1882583"/>
                    <a:pt x="1841950" y="1882583"/>
                  </a:cubicBezTo>
                  <a:lnTo>
                    <a:pt x="200519" y="1882583"/>
                  </a:lnTo>
                  <a:cubicBezTo>
                    <a:pt x="157480" y="1882583"/>
                    <a:pt x="120650" y="1866073"/>
                    <a:pt x="93980" y="1838133"/>
                  </a:cubicBezTo>
                  <a:cubicBezTo>
                    <a:pt x="114300" y="1847023"/>
                    <a:pt x="135890" y="1852103"/>
                    <a:pt x="160020" y="1852103"/>
                  </a:cubicBezTo>
                  <a:lnTo>
                    <a:pt x="1803850" y="1852103"/>
                  </a:lnTo>
                  <a:cubicBezTo>
                    <a:pt x="1891480" y="1852103"/>
                    <a:pt x="1962600" y="1780983"/>
                    <a:pt x="1962600" y="1693353"/>
                  </a:cubicBezTo>
                  <a:lnTo>
                    <a:pt x="1962600" y="158750"/>
                  </a:lnTo>
                  <a:cubicBezTo>
                    <a:pt x="1962600" y="140970"/>
                    <a:pt x="1958790" y="123190"/>
                    <a:pt x="1953710" y="106680"/>
                  </a:cubicBezTo>
                  <a:cubicBezTo>
                    <a:pt x="1975300" y="132080"/>
                    <a:pt x="1989270" y="165100"/>
                    <a:pt x="1989270" y="201930"/>
                  </a:cubicBezTo>
                  <a:lnTo>
                    <a:pt x="1989270" y="1736533"/>
                  </a:lnTo>
                  <a:cubicBezTo>
                    <a:pt x="1989270" y="1736533"/>
                    <a:pt x="1989270" y="1736533"/>
                    <a:pt x="1989270" y="1736533"/>
                  </a:cubicBezTo>
                  <a:close/>
                </a:path>
              </a:pathLst>
            </a:custGeom>
            <a:solidFill>
              <a:srgbClr val="704430"/>
            </a:solidFill>
          </p:spPr>
        </p:sp>
      </p:grpSp>
      <p:grpSp>
        <p:nvGrpSpPr>
          <p:cNvPr id="17" name="Group 17"/>
          <p:cNvGrpSpPr/>
          <p:nvPr/>
        </p:nvGrpSpPr>
        <p:grpSpPr>
          <a:xfrm>
            <a:off x="6417610" y="1263500"/>
            <a:ext cx="245953" cy="245953"/>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19" name="Group 19"/>
          <p:cNvGrpSpPr/>
          <p:nvPr/>
        </p:nvGrpSpPr>
        <p:grpSpPr>
          <a:xfrm>
            <a:off x="6899071" y="1263500"/>
            <a:ext cx="245953" cy="24595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21" name="Group 21"/>
          <p:cNvGrpSpPr/>
          <p:nvPr/>
        </p:nvGrpSpPr>
        <p:grpSpPr>
          <a:xfrm>
            <a:off x="7380533" y="1263500"/>
            <a:ext cx="245953" cy="245953"/>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pic>
        <p:nvPicPr>
          <p:cNvPr id="23" name="Picture 23"/>
          <p:cNvPicPr>
            <a:picLocks noChangeAspect="1"/>
          </p:cNvPicPr>
          <p:nvPr/>
        </p:nvPicPr>
        <p:blipFill>
          <a:blip r:embed="rId3"/>
          <a:srcRect/>
          <a:stretch>
            <a:fillRect/>
          </a:stretch>
        </p:blipFill>
        <p:spPr>
          <a:xfrm>
            <a:off x="2425856" y="7997515"/>
            <a:ext cx="6484327" cy="346385"/>
          </a:xfrm>
          <a:prstGeom prst="rect">
            <a:avLst/>
          </a:prstGeom>
        </p:spPr>
      </p:pic>
      <p:grpSp>
        <p:nvGrpSpPr>
          <p:cNvPr id="24" name="Group 24"/>
          <p:cNvGrpSpPr/>
          <p:nvPr/>
        </p:nvGrpSpPr>
        <p:grpSpPr>
          <a:xfrm>
            <a:off x="8604302" y="222728"/>
            <a:ext cx="8627616" cy="9841543"/>
            <a:chOff x="0" y="0"/>
            <a:chExt cx="2282934" cy="2604148"/>
          </a:xfrm>
        </p:grpSpPr>
        <p:sp>
          <p:nvSpPr>
            <p:cNvPr id="25" name="Freeform 25"/>
            <p:cNvSpPr/>
            <p:nvPr/>
          </p:nvSpPr>
          <p:spPr>
            <a:xfrm>
              <a:off x="92710" y="106680"/>
              <a:ext cx="2178794" cy="2484768"/>
            </a:xfrm>
            <a:custGeom>
              <a:avLst/>
              <a:gdLst/>
              <a:ahLst/>
              <a:cxnLst/>
              <a:rect l="l" t="t" r="r" b="b"/>
              <a:pathLst>
                <a:path w="2178794" h="2484768">
                  <a:moveTo>
                    <a:pt x="2152124" y="2295538"/>
                  </a:moveTo>
                  <a:cubicBezTo>
                    <a:pt x="2152124" y="2383168"/>
                    <a:pt x="2075924" y="2454288"/>
                    <a:pt x="1994644" y="2454288"/>
                  </a:cubicBezTo>
                  <a:lnTo>
                    <a:pt x="66040" y="2454288"/>
                  </a:lnTo>
                  <a:cubicBezTo>
                    <a:pt x="43180" y="2454288"/>
                    <a:pt x="20320" y="2449208"/>
                    <a:pt x="0" y="2440318"/>
                  </a:cubicBezTo>
                  <a:cubicBezTo>
                    <a:pt x="26670" y="2468258"/>
                    <a:pt x="63500" y="2484768"/>
                    <a:pt x="108014" y="2484768"/>
                  </a:cubicBezTo>
                  <a:lnTo>
                    <a:pt x="2032744" y="2484768"/>
                  </a:lnTo>
                  <a:cubicBezTo>
                    <a:pt x="2112754" y="2484768"/>
                    <a:pt x="2178794" y="2418728"/>
                    <a:pt x="2178794" y="2338718"/>
                  </a:cubicBezTo>
                  <a:lnTo>
                    <a:pt x="2178794" y="95250"/>
                  </a:lnTo>
                  <a:cubicBezTo>
                    <a:pt x="2178794" y="58420"/>
                    <a:pt x="2164824" y="25400"/>
                    <a:pt x="2143234" y="0"/>
                  </a:cubicBezTo>
                  <a:cubicBezTo>
                    <a:pt x="2149584" y="16510"/>
                    <a:pt x="2152124" y="34290"/>
                    <a:pt x="2152124" y="52070"/>
                  </a:cubicBezTo>
                  <a:lnTo>
                    <a:pt x="2152124" y="2295538"/>
                  </a:lnTo>
                  <a:lnTo>
                    <a:pt x="2152124" y="2295538"/>
                  </a:lnTo>
                  <a:close/>
                </a:path>
              </a:pathLst>
            </a:custGeom>
            <a:solidFill>
              <a:srgbClr val="704430"/>
            </a:solidFill>
          </p:spPr>
        </p:sp>
        <p:sp>
          <p:nvSpPr>
            <p:cNvPr id="26" name="Freeform 26"/>
            <p:cNvSpPr/>
            <p:nvPr/>
          </p:nvSpPr>
          <p:spPr>
            <a:xfrm>
              <a:off x="12700" y="12700"/>
              <a:ext cx="2218164" cy="2535568"/>
            </a:xfrm>
            <a:custGeom>
              <a:avLst/>
              <a:gdLst/>
              <a:ahLst/>
              <a:cxnLst/>
              <a:rect l="l" t="t" r="r" b="b"/>
              <a:pathLst>
                <a:path w="2218164" h="2535568">
                  <a:moveTo>
                    <a:pt x="146050" y="2535568"/>
                  </a:moveTo>
                  <a:lnTo>
                    <a:pt x="2072114" y="2535568"/>
                  </a:lnTo>
                  <a:cubicBezTo>
                    <a:pt x="2152124" y="2535568"/>
                    <a:pt x="2218164" y="2469529"/>
                    <a:pt x="2218164" y="2389518"/>
                  </a:cubicBezTo>
                  <a:lnTo>
                    <a:pt x="2218164" y="146050"/>
                  </a:lnTo>
                  <a:cubicBezTo>
                    <a:pt x="2218164" y="66040"/>
                    <a:pt x="2152124" y="0"/>
                    <a:pt x="2072114" y="0"/>
                  </a:cubicBezTo>
                  <a:lnTo>
                    <a:pt x="146050" y="0"/>
                  </a:lnTo>
                  <a:cubicBezTo>
                    <a:pt x="66040" y="0"/>
                    <a:pt x="0" y="66040"/>
                    <a:pt x="0" y="146050"/>
                  </a:cubicBezTo>
                  <a:lnTo>
                    <a:pt x="0" y="2389518"/>
                  </a:lnTo>
                  <a:cubicBezTo>
                    <a:pt x="0" y="2470798"/>
                    <a:pt x="66040" y="2535568"/>
                    <a:pt x="146050" y="2535568"/>
                  </a:cubicBezTo>
                  <a:close/>
                </a:path>
              </a:pathLst>
            </a:custGeom>
            <a:solidFill>
              <a:srgbClr val="FFF3ED"/>
            </a:solidFill>
          </p:spPr>
        </p:sp>
        <p:sp>
          <p:nvSpPr>
            <p:cNvPr id="27" name="Freeform 27"/>
            <p:cNvSpPr/>
            <p:nvPr/>
          </p:nvSpPr>
          <p:spPr>
            <a:xfrm>
              <a:off x="0" y="0"/>
              <a:ext cx="2282934" cy="2604148"/>
            </a:xfrm>
            <a:custGeom>
              <a:avLst/>
              <a:gdLst/>
              <a:ahLst/>
              <a:cxnLst/>
              <a:rect l="l" t="t" r="r" b="b"/>
              <a:pathLst>
                <a:path w="2282934" h="2604148">
                  <a:moveTo>
                    <a:pt x="2219434" y="74930"/>
                  </a:moveTo>
                  <a:cubicBezTo>
                    <a:pt x="2191494" y="30480"/>
                    <a:pt x="2141964" y="0"/>
                    <a:pt x="2084814" y="0"/>
                  </a:cubicBezTo>
                  <a:lnTo>
                    <a:pt x="158750" y="0"/>
                  </a:lnTo>
                  <a:cubicBezTo>
                    <a:pt x="71120" y="0"/>
                    <a:pt x="0" y="71120"/>
                    <a:pt x="0" y="158750"/>
                  </a:cubicBezTo>
                  <a:lnTo>
                    <a:pt x="0" y="2402218"/>
                  </a:lnTo>
                  <a:cubicBezTo>
                    <a:pt x="0" y="2454288"/>
                    <a:pt x="25400" y="2500008"/>
                    <a:pt x="63500" y="2529218"/>
                  </a:cubicBezTo>
                  <a:cubicBezTo>
                    <a:pt x="91440" y="2573668"/>
                    <a:pt x="140970" y="2604148"/>
                    <a:pt x="202598" y="2604148"/>
                  </a:cubicBezTo>
                  <a:lnTo>
                    <a:pt x="2124184" y="2604148"/>
                  </a:lnTo>
                  <a:cubicBezTo>
                    <a:pt x="2211814" y="2604148"/>
                    <a:pt x="2282934" y="2533029"/>
                    <a:pt x="2282934" y="2445398"/>
                  </a:cubicBezTo>
                  <a:lnTo>
                    <a:pt x="2282934" y="201930"/>
                  </a:lnTo>
                  <a:cubicBezTo>
                    <a:pt x="2282934" y="149860"/>
                    <a:pt x="2257534" y="104140"/>
                    <a:pt x="2219434" y="74930"/>
                  </a:cubicBezTo>
                  <a:close/>
                  <a:moveTo>
                    <a:pt x="12700" y="2402218"/>
                  </a:moveTo>
                  <a:lnTo>
                    <a:pt x="12700" y="158750"/>
                  </a:lnTo>
                  <a:cubicBezTo>
                    <a:pt x="12700" y="78740"/>
                    <a:pt x="78740" y="12700"/>
                    <a:pt x="158750" y="12700"/>
                  </a:cubicBezTo>
                  <a:lnTo>
                    <a:pt x="2084814" y="12700"/>
                  </a:lnTo>
                  <a:cubicBezTo>
                    <a:pt x="2164824" y="12700"/>
                    <a:pt x="2230864" y="78740"/>
                    <a:pt x="2230864" y="158750"/>
                  </a:cubicBezTo>
                  <a:lnTo>
                    <a:pt x="2230864" y="2402218"/>
                  </a:lnTo>
                  <a:cubicBezTo>
                    <a:pt x="2230864" y="2482229"/>
                    <a:pt x="2164824" y="2548268"/>
                    <a:pt x="2084814" y="2548268"/>
                  </a:cubicBezTo>
                  <a:lnTo>
                    <a:pt x="158750" y="2548268"/>
                  </a:lnTo>
                  <a:cubicBezTo>
                    <a:pt x="78740" y="2548268"/>
                    <a:pt x="12700" y="2483498"/>
                    <a:pt x="12700" y="2402218"/>
                  </a:cubicBezTo>
                  <a:close/>
                  <a:moveTo>
                    <a:pt x="2271504" y="2445398"/>
                  </a:moveTo>
                  <a:cubicBezTo>
                    <a:pt x="2271504" y="2525408"/>
                    <a:pt x="2204194" y="2591448"/>
                    <a:pt x="2124184" y="2591448"/>
                  </a:cubicBezTo>
                  <a:lnTo>
                    <a:pt x="202598" y="2591448"/>
                  </a:lnTo>
                  <a:cubicBezTo>
                    <a:pt x="157480" y="2591448"/>
                    <a:pt x="120650" y="2574938"/>
                    <a:pt x="93980" y="2546998"/>
                  </a:cubicBezTo>
                  <a:cubicBezTo>
                    <a:pt x="114300" y="2555888"/>
                    <a:pt x="135890" y="2560968"/>
                    <a:pt x="160020" y="2560968"/>
                  </a:cubicBezTo>
                  <a:lnTo>
                    <a:pt x="2086084" y="2560968"/>
                  </a:lnTo>
                  <a:cubicBezTo>
                    <a:pt x="2173714" y="2560968"/>
                    <a:pt x="2244834" y="2489848"/>
                    <a:pt x="2244834" y="2402218"/>
                  </a:cubicBezTo>
                  <a:lnTo>
                    <a:pt x="2244834" y="158750"/>
                  </a:lnTo>
                  <a:cubicBezTo>
                    <a:pt x="2244834" y="140970"/>
                    <a:pt x="2241024" y="123190"/>
                    <a:pt x="2235944" y="106680"/>
                  </a:cubicBezTo>
                  <a:cubicBezTo>
                    <a:pt x="2257534" y="132080"/>
                    <a:pt x="2271504" y="165100"/>
                    <a:pt x="2271504" y="201930"/>
                  </a:cubicBezTo>
                  <a:lnTo>
                    <a:pt x="2271504" y="2445398"/>
                  </a:lnTo>
                  <a:cubicBezTo>
                    <a:pt x="2271504" y="2445398"/>
                    <a:pt x="2271504" y="2445398"/>
                    <a:pt x="2271504" y="2445398"/>
                  </a:cubicBezTo>
                  <a:close/>
                </a:path>
              </a:pathLst>
            </a:custGeom>
            <a:solidFill>
              <a:srgbClr val="704430"/>
            </a:solidFill>
          </p:spPr>
        </p:sp>
      </p:grpSp>
      <p:pic>
        <p:nvPicPr>
          <p:cNvPr id="28" name="Picture 28"/>
          <p:cNvPicPr>
            <a:picLocks noChangeAspect="1"/>
          </p:cNvPicPr>
          <p:nvPr/>
        </p:nvPicPr>
        <p:blipFill>
          <a:blip r:embed="rId4"/>
          <a:srcRect/>
          <a:stretch>
            <a:fillRect/>
          </a:stretch>
        </p:blipFill>
        <p:spPr>
          <a:xfrm>
            <a:off x="1338824" y="4742549"/>
            <a:ext cx="5560247" cy="475235"/>
          </a:xfrm>
          <a:prstGeom prst="rect">
            <a:avLst/>
          </a:prstGeom>
        </p:spPr>
      </p:pic>
      <p:sp>
        <p:nvSpPr>
          <p:cNvPr id="29" name="TextBox 29"/>
          <p:cNvSpPr txBox="1"/>
          <p:nvPr/>
        </p:nvSpPr>
        <p:spPr>
          <a:xfrm>
            <a:off x="1102431" y="2605266"/>
            <a:ext cx="7061735" cy="2374900"/>
          </a:xfrm>
          <a:prstGeom prst="rect">
            <a:avLst/>
          </a:prstGeom>
        </p:spPr>
        <p:txBody>
          <a:bodyPr lIns="0" tIns="0" rIns="0" bIns="0" rtlCol="0" anchor="t">
            <a:spAutoFit/>
          </a:bodyPr>
          <a:lstStyle/>
          <a:p>
            <a:pPr marL="431801" lvl="1" indent="-215900">
              <a:lnSpc>
                <a:spcPts val="3200"/>
              </a:lnSpc>
              <a:buFont typeface="Arial"/>
              <a:buChar char="•"/>
            </a:pPr>
            <a:r>
              <a:rPr lang="en-US" sz="2000">
                <a:solidFill>
                  <a:srgbClr val="704430"/>
                </a:solidFill>
                <a:latin typeface="Nunito"/>
              </a:rPr>
              <a:t>Mendefinisikan def newton_interpolation(x, fy, t):</a:t>
            </a:r>
          </a:p>
          <a:p>
            <a:pPr marL="431801" lvl="1" indent="-215900">
              <a:lnSpc>
                <a:spcPts val="3200"/>
              </a:lnSpc>
              <a:buFont typeface="Arial"/>
              <a:buChar char="•"/>
            </a:pPr>
            <a:r>
              <a:rPr lang="en-US" sz="2000">
                <a:solidFill>
                  <a:srgbClr val="704430"/>
                </a:solidFill>
                <a:latin typeface="Nunito"/>
              </a:rPr>
              <a:t>membuat looping untuk i dalam range Panjang x – 1</a:t>
            </a:r>
          </a:p>
          <a:p>
            <a:pPr marL="431801" lvl="1" indent="-215900">
              <a:lnSpc>
                <a:spcPts val="3200"/>
              </a:lnSpc>
              <a:buFont typeface="Arial"/>
              <a:buChar char="•"/>
            </a:pPr>
            <a:r>
              <a:rPr lang="en-US" sz="2000">
                <a:solidFill>
                  <a:srgbClr val="704430"/>
                </a:solidFill>
                <a:latin typeface="Nunito"/>
              </a:rPr>
              <a:t>membuat list list_fz kosong</a:t>
            </a:r>
          </a:p>
          <a:p>
            <a:pPr marL="431801" lvl="1" indent="-215900">
              <a:lnSpc>
                <a:spcPts val="3200"/>
              </a:lnSpc>
              <a:buFont typeface="Arial"/>
              <a:buChar char="•"/>
            </a:pPr>
            <a:r>
              <a:rPr lang="en-US" sz="2000">
                <a:solidFill>
                  <a:srgbClr val="704430"/>
                </a:solidFill>
                <a:latin typeface="Nunito"/>
              </a:rPr>
              <a:t>mendefinisikan n sebagai i</a:t>
            </a:r>
          </a:p>
          <a:p>
            <a:pPr marL="431801" lvl="1" indent="-215900">
              <a:lnSpc>
                <a:spcPts val="3200"/>
              </a:lnSpc>
              <a:buFont typeface="Arial"/>
              <a:buChar char="•"/>
            </a:pPr>
            <a:r>
              <a:rPr lang="en-US" sz="2000">
                <a:solidFill>
                  <a:srgbClr val="704430"/>
                </a:solidFill>
                <a:latin typeface="Nunito"/>
              </a:rPr>
              <a:t>membuat looping untnuk j dalam range Panjang fy[i] – 1</a:t>
            </a:r>
          </a:p>
          <a:p>
            <a:pPr>
              <a:lnSpc>
                <a:spcPts val="3200"/>
              </a:lnSpc>
            </a:pPr>
            <a:endParaRPr lang="en-US" sz="2000">
              <a:solidFill>
                <a:srgbClr val="704430"/>
              </a:solidFill>
              <a:latin typeface="Nunito"/>
            </a:endParaRPr>
          </a:p>
        </p:txBody>
      </p:sp>
      <p:sp>
        <p:nvSpPr>
          <p:cNvPr id="30" name="TextBox 30"/>
          <p:cNvSpPr txBox="1"/>
          <p:nvPr/>
        </p:nvSpPr>
        <p:spPr>
          <a:xfrm>
            <a:off x="1498923" y="4680672"/>
            <a:ext cx="4023643" cy="1174750"/>
          </a:xfrm>
          <a:prstGeom prst="rect">
            <a:avLst/>
          </a:prstGeom>
        </p:spPr>
        <p:txBody>
          <a:bodyPr lIns="0" tIns="0" rIns="0" bIns="0" rtlCol="0" anchor="t">
            <a:spAutoFit/>
          </a:bodyPr>
          <a:lstStyle/>
          <a:p>
            <a:pPr marL="431801" lvl="1" indent="-215900">
              <a:lnSpc>
                <a:spcPts val="3200"/>
              </a:lnSpc>
              <a:buFont typeface="Arial"/>
              <a:buChar char="•"/>
            </a:pPr>
            <a:r>
              <a:rPr lang="en-US" sz="2000" dirty="0" err="1">
                <a:solidFill>
                  <a:srgbClr val="704430"/>
                </a:solidFill>
                <a:latin typeface="Nunito"/>
              </a:rPr>
              <a:t>menghitung</a:t>
            </a:r>
            <a:r>
              <a:rPr lang="en-US" sz="2000" dirty="0">
                <a:solidFill>
                  <a:srgbClr val="704430"/>
                </a:solidFill>
                <a:latin typeface="Nunito"/>
              </a:rPr>
              <a:t> </a:t>
            </a:r>
          </a:p>
          <a:p>
            <a:pPr marL="431801" lvl="1" indent="-215900">
              <a:lnSpc>
                <a:spcPts val="3200"/>
              </a:lnSpc>
              <a:buFont typeface="Arial"/>
              <a:buChar char="•"/>
            </a:pPr>
            <a:r>
              <a:rPr lang="en-US" sz="2000" dirty="0" err="1">
                <a:solidFill>
                  <a:srgbClr val="704430"/>
                </a:solidFill>
                <a:latin typeface="Nunito"/>
              </a:rPr>
              <a:t>memasukkan</a:t>
            </a:r>
            <a:r>
              <a:rPr lang="en-US" sz="2000" dirty="0">
                <a:solidFill>
                  <a:srgbClr val="704430"/>
                </a:solidFill>
                <a:latin typeface="Nunito"/>
              </a:rPr>
              <a:t> </a:t>
            </a:r>
            <a:r>
              <a:rPr lang="en-US" sz="2000" dirty="0" err="1">
                <a:solidFill>
                  <a:srgbClr val="704430"/>
                </a:solidFill>
                <a:latin typeface="Nunito"/>
              </a:rPr>
              <a:t>fy</a:t>
            </a:r>
            <a:r>
              <a:rPr lang="en-US" sz="2000" dirty="0">
                <a:solidFill>
                  <a:srgbClr val="704430"/>
                </a:solidFill>
                <a:latin typeface="Nunito"/>
              </a:rPr>
              <a:t> </a:t>
            </a:r>
            <a:r>
              <a:rPr lang="en-US" sz="2000" dirty="0" err="1">
                <a:solidFill>
                  <a:srgbClr val="704430"/>
                </a:solidFill>
                <a:latin typeface="Nunito"/>
              </a:rPr>
              <a:t>ke</a:t>
            </a:r>
            <a:r>
              <a:rPr lang="en-US" sz="2000" dirty="0">
                <a:solidFill>
                  <a:srgbClr val="704430"/>
                </a:solidFill>
                <a:latin typeface="Nunito"/>
              </a:rPr>
              <a:t> </a:t>
            </a:r>
            <a:r>
              <a:rPr lang="en-US" sz="2000" dirty="0" err="1">
                <a:solidFill>
                  <a:srgbClr val="704430"/>
                </a:solidFill>
                <a:latin typeface="Nunito"/>
              </a:rPr>
              <a:t>dalam</a:t>
            </a:r>
            <a:r>
              <a:rPr lang="en-US" sz="2000" dirty="0">
                <a:solidFill>
                  <a:srgbClr val="704430"/>
                </a:solidFill>
                <a:latin typeface="Nunito"/>
              </a:rPr>
              <a:t> </a:t>
            </a:r>
            <a:r>
              <a:rPr lang="en-US" sz="2000" dirty="0" err="1">
                <a:solidFill>
                  <a:srgbClr val="704430"/>
                </a:solidFill>
                <a:latin typeface="Nunito"/>
              </a:rPr>
              <a:t>list_fz</a:t>
            </a:r>
            <a:endParaRPr lang="en-US" sz="2000" dirty="0">
              <a:solidFill>
                <a:srgbClr val="704430"/>
              </a:solidFill>
              <a:latin typeface="Nunito"/>
            </a:endParaRPr>
          </a:p>
          <a:p>
            <a:pPr marL="431801" lvl="1" indent="-215900">
              <a:lnSpc>
                <a:spcPts val="3200"/>
              </a:lnSpc>
              <a:buFont typeface="Arial"/>
              <a:buChar char="•"/>
            </a:pPr>
            <a:r>
              <a:rPr lang="en-US" sz="2000" dirty="0" err="1">
                <a:solidFill>
                  <a:srgbClr val="704430"/>
                </a:solidFill>
                <a:latin typeface="Nunito"/>
              </a:rPr>
              <a:t>menghitung</a:t>
            </a:r>
            <a:r>
              <a:rPr lang="en-US" sz="2000" dirty="0">
                <a:solidFill>
                  <a:srgbClr val="704430"/>
                </a:solidFill>
                <a:latin typeface="Nunito"/>
              </a:rPr>
              <a:t> n = n + 1 </a:t>
            </a:r>
          </a:p>
        </p:txBody>
      </p:sp>
      <p:sp>
        <p:nvSpPr>
          <p:cNvPr id="31" name="TextBox 31"/>
          <p:cNvSpPr txBox="1"/>
          <p:nvPr/>
        </p:nvSpPr>
        <p:spPr>
          <a:xfrm>
            <a:off x="1102431" y="6286500"/>
            <a:ext cx="7053114" cy="1174750"/>
          </a:xfrm>
          <a:prstGeom prst="rect">
            <a:avLst/>
          </a:prstGeom>
        </p:spPr>
        <p:txBody>
          <a:bodyPr lIns="0" tIns="0" rIns="0" bIns="0" rtlCol="0" anchor="t">
            <a:spAutoFit/>
          </a:bodyPr>
          <a:lstStyle/>
          <a:p>
            <a:pPr marL="431801" lvl="1" indent="-215900">
              <a:lnSpc>
                <a:spcPts val="3200"/>
              </a:lnSpc>
              <a:buFont typeface="Arial"/>
              <a:buChar char="•"/>
            </a:pPr>
            <a:r>
              <a:rPr lang="en-US" sz="2000" dirty="0" err="1">
                <a:solidFill>
                  <a:srgbClr val="704430"/>
                </a:solidFill>
                <a:latin typeface="Nunito"/>
              </a:rPr>
              <a:t>memasukkan</a:t>
            </a:r>
            <a:r>
              <a:rPr lang="en-US" sz="2000" dirty="0">
                <a:solidFill>
                  <a:srgbClr val="704430"/>
                </a:solidFill>
                <a:latin typeface="Nunito"/>
              </a:rPr>
              <a:t> </a:t>
            </a:r>
            <a:r>
              <a:rPr lang="en-US" sz="2000" dirty="0" err="1">
                <a:solidFill>
                  <a:srgbClr val="704430"/>
                </a:solidFill>
                <a:latin typeface="Nunito"/>
              </a:rPr>
              <a:t>list_fz</a:t>
            </a:r>
            <a:r>
              <a:rPr lang="en-US" sz="2000" dirty="0">
                <a:solidFill>
                  <a:srgbClr val="704430"/>
                </a:solidFill>
                <a:latin typeface="Nunito"/>
              </a:rPr>
              <a:t> </a:t>
            </a:r>
            <a:r>
              <a:rPr lang="en-US" sz="2000" dirty="0" err="1">
                <a:solidFill>
                  <a:srgbClr val="704430"/>
                </a:solidFill>
                <a:latin typeface="Nunito"/>
              </a:rPr>
              <a:t>ke</a:t>
            </a:r>
            <a:r>
              <a:rPr lang="en-US" sz="2000" dirty="0">
                <a:solidFill>
                  <a:srgbClr val="704430"/>
                </a:solidFill>
                <a:latin typeface="Nunito"/>
              </a:rPr>
              <a:t> </a:t>
            </a:r>
            <a:r>
              <a:rPr lang="en-US" sz="2000" dirty="0" err="1">
                <a:solidFill>
                  <a:srgbClr val="704430"/>
                </a:solidFill>
                <a:latin typeface="Nunito"/>
              </a:rPr>
              <a:t>dalam</a:t>
            </a:r>
            <a:r>
              <a:rPr lang="en-US" sz="2000" dirty="0">
                <a:solidFill>
                  <a:srgbClr val="704430"/>
                </a:solidFill>
                <a:latin typeface="Nunito"/>
              </a:rPr>
              <a:t> </a:t>
            </a:r>
            <a:r>
              <a:rPr lang="en-US" sz="2000" dirty="0" err="1">
                <a:solidFill>
                  <a:srgbClr val="704430"/>
                </a:solidFill>
                <a:latin typeface="Nunito"/>
              </a:rPr>
              <a:t>fy</a:t>
            </a:r>
            <a:endParaRPr lang="en-US" sz="2000" dirty="0">
              <a:solidFill>
                <a:srgbClr val="704430"/>
              </a:solidFill>
              <a:latin typeface="Nunito"/>
            </a:endParaRPr>
          </a:p>
          <a:p>
            <a:pPr marL="431801" lvl="1" indent="-215900">
              <a:lnSpc>
                <a:spcPts val="3200"/>
              </a:lnSpc>
              <a:buFont typeface="Arial"/>
              <a:buChar char="•"/>
            </a:pPr>
            <a:r>
              <a:rPr lang="en-US" sz="2000" dirty="0" err="1">
                <a:solidFill>
                  <a:srgbClr val="704430"/>
                </a:solidFill>
                <a:latin typeface="Nunito"/>
              </a:rPr>
              <a:t>mendefinisikan</a:t>
            </a:r>
            <a:r>
              <a:rPr lang="en-US" sz="2000" dirty="0">
                <a:solidFill>
                  <a:srgbClr val="704430"/>
                </a:solidFill>
                <a:latin typeface="Nunito"/>
              </a:rPr>
              <a:t> </a:t>
            </a:r>
            <a:r>
              <a:rPr lang="en-US" sz="2000" dirty="0" err="1">
                <a:solidFill>
                  <a:srgbClr val="704430"/>
                </a:solidFill>
                <a:latin typeface="Nunito"/>
              </a:rPr>
              <a:t>fnx</a:t>
            </a:r>
            <a:r>
              <a:rPr lang="en-US" sz="2000" dirty="0">
                <a:solidFill>
                  <a:srgbClr val="704430"/>
                </a:solidFill>
                <a:latin typeface="Nunito"/>
              </a:rPr>
              <a:t> </a:t>
            </a:r>
            <a:r>
              <a:rPr lang="en-US" sz="2000" dirty="0" err="1">
                <a:solidFill>
                  <a:srgbClr val="704430"/>
                </a:solidFill>
                <a:latin typeface="Nunito"/>
              </a:rPr>
              <a:t>sebagai</a:t>
            </a:r>
            <a:r>
              <a:rPr lang="en-US" sz="2000" dirty="0">
                <a:solidFill>
                  <a:srgbClr val="704430"/>
                </a:solidFill>
                <a:latin typeface="Nunito"/>
              </a:rPr>
              <a:t> </a:t>
            </a:r>
            <a:r>
              <a:rPr lang="en-US" sz="2000" dirty="0" err="1">
                <a:solidFill>
                  <a:srgbClr val="704430"/>
                </a:solidFill>
                <a:latin typeface="Nunito"/>
              </a:rPr>
              <a:t>fy</a:t>
            </a:r>
            <a:r>
              <a:rPr lang="en-US" sz="2000" dirty="0">
                <a:solidFill>
                  <a:srgbClr val="704430"/>
                </a:solidFill>
                <a:latin typeface="Nunito"/>
              </a:rPr>
              <a:t> </a:t>
            </a:r>
            <a:r>
              <a:rPr lang="en-US" sz="2000" dirty="0" err="1">
                <a:solidFill>
                  <a:srgbClr val="704430"/>
                </a:solidFill>
                <a:latin typeface="Nunito"/>
              </a:rPr>
              <a:t>dengan</a:t>
            </a:r>
            <a:r>
              <a:rPr lang="en-US" sz="2000" dirty="0">
                <a:solidFill>
                  <a:srgbClr val="704430"/>
                </a:solidFill>
                <a:latin typeface="Nunito"/>
              </a:rPr>
              <a:t> [Panjang </a:t>
            </a:r>
            <a:r>
              <a:rPr lang="en-US" sz="2000" dirty="0" err="1">
                <a:solidFill>
                  <a:srgbClr val="704430"/>
                </a:solidFill>
                <a:latin typeface="Nunito"/>
              </a:rPr>
              <a:t>fy</a:t>
            </a:r>
            <a:r>
              <a:rPr lang="en-US" sz="2000" dirty="0">
                <a:solidFill>
                  <a:srgbClr val="704430"/>
                </a:solidFill>
                <a:latin typeface="Nunito"/>
              </a:rPr>
              <a:t> – 1][0]</a:t>
            </a:r>
          </a:p>
          <a:p>
            <a:pPr marL="431801" lvl="1" indent="-215900">
              <a:lnSpc>
                <a:spcPts val="3200"/>
              </a:lnSpc>
              <a:buFont typeface="Arial"/>
              <a:buChar char="•"/>
            </a:pPr>
            <a:r>
              <a:rPr lang="en-US" sz="2000" dirty="0" err="1">
                <a:solidFill>
                  <a:srgbClr val="704430"/>
                </a:solidFill>
                <a:latin typeface="Nunito"/>
              </a:rPr>
              <a:t>membuat</a:t>
            </a:r>
            <a:r>
              <a:rPr lang="en-US" sz="2000" dirty="0">
                <a:solidFill>
                  <a:srgbClr val="704430"/>
                </a:solidFill>
                <a:latin typeface="Nunito"/>
              </a:rPr>
              <a:t> looping </a:t>
            </a:r>
            <a:r>
              <a:rPr lang="en-US" sz="2000" dirty="0" err="1">
                <a:solidFill>
                  <a:srgbClr val="704430"/>
                </a:solidFill>
                <a:latin typeface="Nunito"/>
              </a:rPr>
              <a:t>untuki</a:t>
            </a:r>
            <a:r>
              <a:rPr lang="en-US" sz="2000" dirty="0">
                <a:solidFill>
                  <a:srgbClr val="704430"/>
                </a:solidFill>
                <a:latin typeface="Nunito"/>
              </a:rPr>
              <a:t> </a:t>
            </a:r>
            <a:r>
              <a:rPr lang="en-US" sz="2000" dirty="0" err="1">
                <a:solidFill>
                  <a:srgbClr val="704430"/>
                </a:solidFill>
                <a:latin typeface="Nunito"/>
              </a:rPr>
              <a:t>dalam</a:t>
            </a:r>
            <a:r>
              <a:rPr lang="en-US" sz="2000" dirty="0">
                <a:solidFill>
                  <a:srgbClr val="704430"/>
                </a:solidFill>
                <a:latin typeface="Nunito"/>
              </a:rPr>
              <a:t> range 1 </a:t>
            </a:r>
            <a:r>
              <a:rPr lang="en-US" sz="2000" dirty="0" err="1">
                <a:solidFill>
                  <a:srgbClr val="704430"/>
                </a:solidFill>
                <a:latin typeface="Nunito"/>
              </a:rPr>
              <a:t>hingga</a:t>
            </a:r>
            <a:r>
              <a:rPr lang="en-US" sz="2000" dirty="0">
                <a:solidFill>
                  <a:srgbClr val="704430"/>
                </a:solidFill>
                <a:latin typeface="Nunito"/>
              </a:rPr>
              <a:t> Panjang </a:t>
            </a:r>
            <a:r>
              <a:rPr lang="en-US" sz="2000" dirty="0" err="1">
                <a:solidFill>
                  <a:srgbClr val="704430"/>
                </a:solidFill>
                <a:latin typeface="Nunito"/>
              </a:rPr>
              <a:t>fy</a:t>
            </a:r>
            <a:r>
              <a:rPr lang="en-US" sz="2000" dirty="0">
                <a:solidFill>
                  <a:srgbClr val="704430"/>
                </a:solidFill>
                <a:latin typeface="Nunito"/>
              </a:rPr>
              <a:t>:</a:t>
            </a:r>
          </a:p>
        </p:txBody>
      </p:sp>
      <p:sp>
        <p:nvSpPr>
          <p:cNvPr id="32" name="TextBox 32"/>
          <p:cNvSpPr txBox="1"/>
          <p:nvPr/>
        </p:nvSpPr>
        <p:spPr>
          <a:xfrm>
            <a:off x="1531013" y="7962900"/>
            <a:ext cx="1865784" cy="260350"/>
          </a:xfrm>
          <a:prstGeom prst="rect">
            <a:avLst/>
          </a:prstGeom>
        </p:spPr>
        <p:txBody>
          <a:bodyPr lIns="0" tIns="0" rIns="0" bIns="0" rtlCol="0" anchor="t">
            <a:spAutoFit/>
          </a:bodyPr>
          <a:lstStyle/>
          <a:p>
            <a:pPr marL="431801" lvl="1" indent="-215900" algn="l">
              <a:lnSpc>
                <a:spcPts val="2000"/>
              </a:lnSpc>
              <a:spcBef>
                <a:spcPct val="0"/>
              </a:spcBef>
              <a:buFont typeface="Arial"/>
              <a:buChar char="•"/>
            </a:pPr>
            <a:r>
              <a:rPr lang="en-US" sz="2000" dirty="0" err="1">
                <a:solidFill>
                  <a:srgbClr val="704430"/>
                </a:solidFill>
                <a:latin typeface="Nunito"/>
              </a:rPr>
              <a:t>menghitung</a:t>
            </a:r>
            <a:r>
              <a:rPr lang="en-US" sz="2000" dirty="0">
                <a:solidFill>
                  <a:srgbClr val="704430"/>
                </a:solidFill>
                <a:latin typeface="Nunito"/>
              </a:rPr>
              <a:t> </a:t>
            </a:r>
          </a:p>
        </p:txBody>
      </p:sp>
      <p:sp>
        <p:nvSpPr>
          <p:cNvPr id="33" name="TextBox 33"/>
          <p:cNvSpPr txBox="1"/>
          <p:nvPr/>
        </p:nvSpPr>
        <p:spPr>
          <a:xfrm>
            <a:off x="1110073" y="8303196"/>
            <a:ext cx="2852327" cy="269304"/>
          </a:xfrm>
          <a:prstGeom prst="rect">
            <a:avLst/>
          </a:prstGeom>
        </p:spPr>
        <p:txBody>
          <a:bodyPr wrap="square" lIns="0" tIns="0" rIns="0" bIns="0" rtlCol="0" anchor="t">
            <a:spAutoFit/>
          </a:bodyPr>
          <a:lstStyle/>
          <a:p>
            <a:pPr marL="431801" lvl="1" indent="-215900" algn="ctr">
              <a:lnSpc>
                <a:spcPts val="2000"/>
              </a:lnSpc>
              <a:buFont typeface="Arial"/>
              <a:buChar char="•"/>
            </a:pPr>
            <a:r>
              <a:rPr lang="en-US" sz="2000" dirty="0">
                <a:solidFill>
                  <a:srgbClr val="704430"/>
                </a:solidFill>
                <a:latin typeface="Nunito"/>
              </a:rPr>
              <a:t> </a:t>
            </a:r>
            <a:r>
              <a:rPr lang="en-US" sz="2000" dirty="0" err="1">
                <a:solidFill>
                  <a:srgbClr val="704430"/>
                </a:solidFill>
                <a:latin typeface="Nunito"/>
              </a:rPr>
              <a:t>mengembalikan</a:t>
            </a:r>
            <a:r>
              <a:rPr lang="en-US" sz="2000" dirty="0">
                <a:solidFill>
                  <a:srgbClr val="704430"/>
                </a:solidFill>
                <a:latin typeface="Nunito"/>
              </a:rPr>
              <a:t> </a:t>
            </a:r>
            <a:r>
              <a:rPr lang="en-US" sz="2000" dirty="0" err="1">
                <a:solidFill>
                  <a:srgbClr val="704430"/>
                </a:solidFill>
                <a:latin typeface="Nunito"/>
              </a:rPr>
              <a:t>fnx</a:t>
            </a:r>
            <a:endParaRPr lang="en-US" sz="2000" dirty="0">
              <a:solidFill>
                <a:srgbClr val="704430"/>
              </a:solidFill>
              <a:latin typeface="Nunito"/>
            </a:endParaRPr>
          </a:p>
        </p:txBody>
      </p:sp>
      <p:sp>
        <p:nvSpPr>
          <p:cNvPr id="34" name="TextBox 34"/>
          <p:cNvSpPr txBox="1"/>
          <p:nvPr/>
        </p:nvSpPr>
        <p:spPr>
          <a:xfrm>
            <a:off x="1110073" y="2202041"/>
            <a:ext cx="5596578" cy="260350"/>
          </a:xfrm>
          <a:prstGeom prst="rect">
            <a:avLst/>
          </a:prstGeom>
        </p:spPr>
        <p:txBody>
          <a:bodyPr lIns="0" tIns="0" rIns="0" bIns="0" rtlCol="0" anchor="t">
            <a:spAutoFit/>
          </a:bodyPr>
          <a:lstStyle/>
          <a:p>
            <a:pPr>
              <a:lnSpc>
                <a:spcPts val="2000"/>
              </a:lnSpc>
              <a:spcBef>
                <a:spcPct val="0"/>
              </a:spcBef>
            </a:pPr>
            <a:r>
              <a:rPr lang="en-US" sz="2000">
                <a:solidFill>
                  <a:srgbClr val="704430"/>
                </a:solidFill>
                <a:latin typeface="Nunito Bold"/>
              </a:rPr>
              <a:t>Algoritma fungsi newton_interpolation(x, fy, t)</a:t>
            </a:r>
          </a:p>
        </p:txBody>
      </p:sp>
      <p:sp>
        <p:nvSpPr>
          <p:cNvPr id="35" name="TextBox 35"/>
          <p:cNvSpPr txBox="1"/>
          <p:nvPr/>
        </p:nvSpPr>
        <p:spPr>
          <a:xfrm>
            <a:off x="9109228" y="833416"/>
            <a:ext cx="8105127" cy="3223260"/>
          </a:xfrm>
          <a:prstGeom prst="rect">
            <a:avLst/>
          </a:prstGeom>
        </p:spPr>
        <p:txBody>
          <a:bodyPr lIns="0" tIns="0" rIns="0" bIns="0" rtlCol="0" anchor="t">
            <a:spAutoFit/>
          </a:bodyPr>
          <a:lstStyle/>
          <a:p>
            <a:pPr marL="388622" lvl="1" indent="-194311">
              <a:lnSpc>
                <a:spcPts val="2880"/>
              </a:lnSpc>
              <a:buFont typeface="Arial"/>
              <a:buChar char="•"/>
            </a:pPr>
            <a:r>
              <a:rPr lang="en-US" sz="1800">
                <a:solidFill>
                  <a:srgbClr val="704430"/>
                </a:solidFill>
                <a:latin typeface="Nunito"/>
              </a:rPr>
              <a:t>Mendefinisikan def tabel(x, y, fy, judul1, judul2):</a:t>
            </a:r>
          </a:p>
          <a:p>
            <a:pPr marL="388622" lvl="1" indent="-194311">
              <a:lnSpc>
                <a:spcPts val="2880"/>
              </a:lnSpc>
              <a:buFont typeface="Arial"/>
              <a:buChar char="•"/>
            </a:pPr>
            <a:r>
              <a:rPr lang="en-US" sz="1800">
                <a:solidFill>
                  <a:srgbClr val="704430"/>
                </a:solidFill>
                <a:latin typeface="Nunito"/>
              </a:rPr>
              <a:t>mendefinisikan a, b sebagai 0, 0</a:t>
            </a:r>
          </a:p>
          <a:p>
            <a:pPr marL="388622" lvl="1" indent="-194311">
              <a:lnSpc>
                <a:spcPts val="2880"/>
              </a:lnSpc>
              <a:buFont typeface="Arial"/>
              <a:buChar char="•"/>
            </a:pPr>
            <a:r>
              <a:rPr lang="en-US" sz="1800">
                <a:solidFill>
                  <a:srgbClr val="704430"/>
                </a:solidFill>
                <a:latin typeface="Nunito"/>
              </a:rPr>
              <a:t>mencetak "\n\n"+"="*24, judul1,"="*27, "\n"</a:t>
            </a:r>
          </a:p>
          <a:p>
            <a:pPr marL="388622" lvl="1" indent="-194311">
              <a:lnSpc>
                <a:spcPts val="2880"/>
              </a:lnSpc>
              <a:buFont typeface="Arial"/>
              <a:buChar char="•"/>
            </a:pPr>
            <a:r>
              <a:rPr lang="en-US" sz="1800">
                <a:solidFill>
                  <a:srgbClr val="704430"/>
                </a:solidFill>
                <a:latin typeface="Nunito"/>
              </a:rPr>
              <a:t>mencetak "TABEL PERHITUNGAN DENGAN METODE NEWTON INTERPOLATION"</a:t>
            </a:r>
          </a:p>
          <a:p>
            <a:pPr marL="388622" lvl="1" indent="-194311">
              <a:lnSpc>
                <a:spcPts val="2880"/>
              </a:lnSpc>
              <a:buFont typeface="Arial"/>
              <a:buChar char="•"/>
            </a:pPr>
            <a:r>
              <a:rPr lang="en-US" sz="1800">
                <a:solidFill>
                  <a:srgbClr val="704430"/>
                </a:solidFill>
                <a:latin typeface="Nunito"/>
              </a:rPr>
              <a:t>mencetak "-" sebanyak 93 kali</a:t>
            </a:r>
          </a:p>
          <a:p>
            <a:pPr marL="388622" lvl="1" indent="-194311">
              <a:lnSpc>
                <a:spcPts val="2880"/>
              </a:lnSpc>
              <a:buFont typeface="Arial"/>
              <a:buChar char="•"/>
            </a:pPr>
            <a:r>
              <a:rPr lang="en-US" sz="1800">
                <a:solidFill>
                  <a:srgbClr val="704430"/>
                </a:solidFill>
                <a:latin typeface="Nunito"/>
              </a:rPr>
              <a:t>mencetak "{}{:^16}{}{:^15}".format("|",judul2,"|","f(t)"),"|", end=" "</a:t>
            </a:r>
          </a:p>
          <a:p>
            <a:pPr marL="388622" lvl="1" indent="-194311">
              <a:lnSpc>
                <a:spcPts val="2880"/>
              </a:lnSpc>
              <a:buFont typeface="Arial"/>
              <a:buChar char="•"/>
            </a:pPr>
            <a:r>
              <a:rPr lang="en-US" sz="1800">
                <a:solidFill>
                  <a:srgbClr val="704430"/>
                </a:solidFill>
                <a:latin typeface="Nunito"/>
              </a:rPr>
              <a:t>membuat looping untnuk j dalam range 1 , Panjang (y)</a:t>
            </a:r>
          </a:p>
          <a:p>
            <a:pPr>
              <a:lnSpc>
                <a:spcPts val="2880"/>
              </a:lnSpc>
            </a:pPr>
            <a:endParaRPr lang="en-US" sz="1800">
              <a:solidFill>
                <a:srgbClr val="704430"/>
              </a:solidFill>
              <a:latin typeface="Nunito"/>
            </a:endParaRPr>
          </a:p>
        </p:txBody>
      </p:sp>
      <p:sp>
        <p:nvSpPr>
          <p:cNvPr id="36" name="TextBox 36"/>
          <p:cNvSpPr txBox="1"/>
          <p:nvPr/>
        </p:nvSpPr>
        <p:spPr>
          <a:xfrm>
            <a:off x="9382500" y="3802277"/>
            <a:ext cx="5877520" cy="689610"/>
          </a:xfrm>
          <a:prstGeom prst="rect">
            <a:avLst/>
          </a:prstGeom>
        </p:spPr>
        <p:txBody>
          <a:bodyPr lIns="0" tIns="0" rIns="0" bIns="0" rtlCol="0" anchor="t">
            <a:spAutoFit/>
          </a:bodyPr>
          <a:lstStyle/>
          <a:p>
            <a:pPr marL="388622" lvl="1" indent="-194311">
              <a:lnSpc>
                <a:spcPts val="2880"/>
              </a:lnSpc>
              <a:buFont typeface="Arial"/>
              <a:buChar char="•"/>
            </a:pPr>
            <a:r>
              <a:rPr lang="en-US" sz="1800">
                <a:solidFill>
                  <a:srgbClr val="704430"/>
                </a:solidFill>
                <a:latin typeface="Nunito"/>
              </a:rPr>
              <a:t>mencetak "{:&gt;10}{}{:^6}".format("ST-",i,""), "|", end=""</a:t>
            </a:r>
          </a:p>
          <a:p>
            <a:pPr marL="388622" lvl="1" indent="-194311">
              <a:lnSpc>
                <a:spcPts val="2880"/>
              </a:lnSpc>
              <a:buFont typeface="Arial"/>
              <a:buChar char="•"/>
            </a:pPr>
            <a:r>
              <a:rPr lang="en-US" sz="1800">
                <a:solidFill>
                  <a:srgbClr val="704430"/>
                </a:solidFill>
                <a:latin typeface="Nunito"/>
              </a:rPr>
              <a:t>membuat pengkonidisian apabila i == panjang (y)-1</a:t>
            </a:r>
          </a:p>
        </p:txBody>
      </p:sp>
      <p:sp>
        <p:nvSpPr>
          <p:cNvPr id="37" name="TextBox 37"/>
          <p:cNvSpPr txBox="1"/>
          <p:nvPr/>
        </p:nvSpPr>
        <p:spPr>
          <a:xfrm>
            <a:off x="9151641" y="4922331"/>
            <a:ext cx="5534844" cy="1051560"/>
          </a:xfrm>
          <a:prstGeom prst="rect">
            <a:avLst/>
          </a:prstGeom>
        </p:spPr>
        <p:txBody>
          <a:bodyPr lIns="0" tIns="0" rIns="0" bIns="0" rtlCol="0" anchor="t">
            <a:spAutoFit/>
          </a:bodyPr>
          <a:lstStyle/>
          <a:p>
            <a:pPr marL="388622" lvl="1" indent="-194311">
              <a:lnSpc>
                <a:spcPts val="2880"/>
              </a:lnSpc>
              <a:buFont typeface="Arial"/>
              <a:buChar char="•"/>
            </a:pPr>
            <a:r>
              <a:rPr lang="en-US" sz="1800">
                <a:solidFill>
                  <a:srgbClr val="704430"/>
                </a:solidFill>
                <a:latin typeface="Nunito"/>
              </a:rPr>
              <a:t>mendefinisikan n swebagai panjang (fy)</a:t>
            </a:r>
          </a:p>
          <a:p>
            <a:pPr marL="388622" lvl="1" indent="-194311">
              <a:lnSpc>
                <a:spcPts val="2880"/>
              </a:lnSpc>
              <a:buFont typeface="Arial"/>
              <a:buChar char="•"/>
            </a:pPr>
            <a:r>
              <a:rPr lang="en-US" sz="1800">
                <a:solidFill>
                  <a:srgbClr val="704430"/>
                </a:solidFill>
                <a:latin typeface="Nunito"/>
              </a:rPr>
              <a:t>mencetak  "|"+"-" sebanyak 91 kali +"|"</a:t>
            </a:r>
          </a:p>
          <a:p>
            <a:pPr marL="388622" lvl="1" indent="-194311">
              <a:lnSpc>
                <a:spcPts val="2880"/>
              </a:lnSpc>
              <a:buFont typeface="Arial"/>
              <a:buChar char="•"/>
            </a:pPr>
            <a:r>
              <a:rPr lang="en-US" sz="1800">
                <a:solidFill>
                  <a:srgbClr val="704430"/>
                </a:solidFill>
                <a:latin typeface="Nunito"/>
              </a:rPr>
              <a:t>membuat looping untuki dalam range Panjang (fy):</a:t>
            </a:r>
          </a:p>
        </p:txBody>
      </p:sp>
      <p:sp>
        <p:nvSpPr>
          <p:cNvPr id="38" name="TextBox 38"/>
          <p:cNvSpPr txBox="1"/>
          <p:nvPr/>
        </p:nvSpPr>
        <p:spPr>
          <a:xfrm>
            <a:off x="9813172" y="4628961"/>
            <a:ext cx="1687339" cy="236220"/>
          </a:xfrm>
          <a:prstGeom prst="rect">
            <a:avLst/>
          </a:prstGeom>
        </p:spPr>
        <p:txBody>
          <a:bodyPr lIns="0" tIns="0" rIns="0" bIns="0" rtlCol="0" anchor="t">
            <a:spAutoFit/>
          </a:bodyPr>
          <a:lstStyle/>
          <a:p>
            <a:pPr marL="388622" lvl="1" indent="-194311" algn="ctr">
              <a:lnSpc>
                <a:spcPts val="1800"/>
              </a:lnSpc>
              <a:buFont typeface="Arial"/>
              <a:buChar char="•"/>
            </a:pPr>
            <a:r>
              <a:rPr lang="en-US" sz="1800">
                <a:solidFill>
                  <a:srgbClr val="704430"/>
                </a:solidFill>
                <a:latin typeface="Nunito"/>
              </a:rPr>
              <a:t>mencetak " "</a:t>
            </a:r>
          </a:p>
        </p:txBody>
      </p:sp>
      <p:sp>
        <p:nvSpPr>
          <p:cNvPr id="39" name="TextBox 39"/>
          <p:cNvSpPr txBox="1"/>
          <p:nvPr/>
        </p:nvSpPr>
        <p:spPr>
          <a:xfrm>
            <a:off x="9109228" y="423002"/>
            <a:ext cx="5596578" cy="464820"/>
          </a:xfrm>
          <a:prstGeom prst="rect">
            <a:avLst/>
          </a:prstGeom>
        </p:spPr>
        <p:txBody>
          <a:bodyPr lIns="0" tIns="0" rIns="0" bIns="0" rtlCol="0" anchor="t">
            <a:spAutoFit/>
          </a:bodyPr>
          <a:lstStyle/>
          <a:p>
            <a:pPr>
              <a:lnSpc>
                <a:spcPts val="1800"/>
              </a:lnSpc>
              <a:spcBef>
                <a:spcPct val="0"/>
              </a:spcBef>
            </a:pPr>
            <a:r>
              <a:rPr lang="en-US" sz="1800">
                <a:solidFill>
                  <a:srgbClr val="704430"/>
                </a:solidFill>
                <a:latin typeface="Nunito Bold"/>
              </a:rPr>
              <a:t>Algoritma fungsi tabel(x, y, fy, judul1, judul2)</a:t>
            </a:r>
          </a:p>
          <a:p>
            <a:pPr>
              <a:lnSpc>
                <a:spcPts val="1800"/>
              </a:lnSpc>
              <a:spcBef>
                <a:spcPct val="0"/>
              </a:spcBef>
            </a:pPr>
            <a:endParaRPr lang="en-US" sz="1800">
              <a:solidFill>
                <a:srgbClr val="704430"/>
              </a:solidFill>
              <a:latin typeface="Nunito Bold"/>
            </a:endParaRPr>
          </a:p>
        </p:txBody>
      </p:sp>
      <p:sp>
        <p:nvSpPr>
          <p:cNvPr id="40" name="TextBox 40"/>
          <p:cNvSpPr txBox="1"/>
          <p:nvPr/>
        </p:nvSpPr>
        <p:spPr>
          <a:xfrm>
            <a:off x="9382500" y="6079242"/>
            <a:ext cx="6649269" cy="689610"/>
          </a:xfrm>
          <a:prstGeom prst="rect">
            <a:avLst/>
          </a:prstGeom>
        </p:spPr>
        <p:txBody>
          <a:bodyPr lIns="0" tIns="0" rIns="0" bIns="0" rtlCol="0" anchor="t">
            <a:spAutoFit/>
          </a:bodyPr>
          <a:lstStyle/>
          <a:p>
            <a:pPr marL="388622" lvl="1" indent="-194311">
              <a:lnSpc>
                <a:spcPts val="2880"/>
              </a:lnSpc>
              <a:buFont typeface="Arial"/>
              <a:buChar char="•"/>
            </a:pPr>
            <a:r>
              <a:rPr lang="en-US" sz="1800">
                <a:solidFill>
                  <a:srgbClr val="704430"/>
                </a:solidFill>
                <a:latin typeface="Nunito"/>
              </a:rPr>
              <a:t>mencetak "{}{:^16}{}{:^16}{}".format("|",x[i],"|",y[i],"|"),end=" "</a:t>
            </a:r>
          </a:p>
          <a:p>
            <a:pPr marL="388622" lvl="1" indent="-194311">
              <a:lnSpc>
                <a:spcPts val="2880"/>
              </a:lnSpc>
              <a:buFont typeface="Arial"/>
              <a:buChar char="•"/>
            </a:pPr>
            <a:r>
              <a:rPr lang="en-US" sz="1800">
                <a:solidFill>
                  <a:srgbClr val="704430"/>
                </a:solidFill>
                <a:latin typeface="Nunito"/>
              </a:rPr>
              <a:t>membuat looping untuki dalam range n-1:</a:t>
            </a:r>
          </a:p>
        </p:txBody>
      </p:sp>
      <p:sp>
        <p:nvSpPr>
          <p:cNvPr id="41" name="TextBox 41"/>
          <p:cNvSpPr txBox="1"/>
          <p:nvPr/>
        </p:nvSpPr>
        <p:spPr>
          <a:xfrm>
            <a:off x="9719522" y="6848981"/>
            <a:ext cx="5574209" cy="689610"/>
          </a:xfrm>
          <a:prstGeom prst="rect">
            <a:avLst/>
          </a:prstGeom>
        </p:spPr>
        <p:txBody>
          <a:bodyPr lIns="0" tIns="0" rIns="0" bIns="0" rtlCol="0" anchor="t">
            <a:spAutoFit/>
          </a:bodyPr>
          <a:lstStyle/>
          <a:p>
            <a:pPr marL="388622" lvl="1" indent="-194311">
              <a:lnSpc>
                <a:spcPts val="2880"/>
              </a:lnSpc>
              <a:buFont typeface="Arial"/>
              <a:buChar char="•"/>
            </a:pPr>
            <a:r>
              <a:rPr lang="en-US" sz="1800">
                <a:solidFill>
                  <a:srgbClr val="704430"/>
                </a:solidFill>
                <a:latin typeface="Nunito"/>
              </a:rPr>
              <a:t>mencetak "{:^17.10f}".format(fy[j+1][i]),"|", end=" "</a:t>
            </a:r>
          </a:p>
          <a:p>
            <a:pPr marL="388622" lvl="1" indent="-194311">
              <a:lnSpc>
                <a:spcPts val="2880"/>
              </a:lnSpc>
              <a:buFont typeface="Arial"/>
              <a:buChar char="•"/>
            </a:pPr>
            <a:r>
              <a:rPr lang="en-US" sz="1800">
                <a:solidFill>
                  <a:srgbClr val="704430"/>
                </a:solidFill>
                <a:latin typeface="Nunito"/>
              </a:rPr>
              <a:t>membuat pengkondisian apabila j == (n-2):</a:t>
            </a:r>
          </a:p>
        </p:txBody>
      </p:sp>
      <p:sp>
        <p:nvSpPr>
          <p:cNvPr id="42" name="TextBox 42"/>
          <p:cNvSpPr txBox="1"/>
          <p:nvPr/>
        </p:nvSpPr>
        <p:spPr>
          <a:xfrm>
            <a:off x="10076809" y="7586216"/>
            <a:ext cx="3631555" cy="1051560"/>
          </a:xfrm>
          <a:prstGeom prst="rect">
            <a:avLst/>
          </a:prstGeom>
        </p:spPr>
        <p:txBody>
          <a:bodyPr lIns="0" tIns="0" rIns="0" bIns="0" rtlCol="0" anchor="t">
            <a:spAutoFit/>
          </a:bodyPr>
          <a:lstStyle/>
          <a:p>
            <a:pPr marL="388622" lvl="1" indent="-194311">
              <a:lnSpc>
                <a:spcPts val="2880"/>
              </a:lnSpc>
              <a:buFont typeface="Arial"/>
              <a:buChar char="•"/>
            </a:pPr>
            <a:r>
              <a:rPr lang="en-US" sz="1800">
                <a:solidFill>
                  <a:srgbClr val="704430"/>
                </a:solidFill>
                <a:latin typeface="Nunito"/>
              </a:rPr>
              <a:t>mencetak " "</a:t>
            </a:r>
          </a:p>
          <a:p>
            <a:pPr marL="388622" lvl="1" indent="-194311">
              <a:lnSpc>
                <a:spcPts val="2880"/>
              </a:lnSpc>
              <a:buFont typeface="Arial"/>
              <a:buChar char="•"/>
            </a:pPr>
            <a:r>
              <a:rPr lang="en-US" sz="1800">
                <a:solidFill>
                  <a:srgbClr val="704430"/>
                </a:solidFill>
                <a:latin typeface="Nunito"/>
              </a:rPr>
              <a:t>mencetak "|"+"-"*(92+a-b)</a:t>
            </a:r>
          </a:p>
          <a:p>
            <a:pPr marL="388622" lvl="1" indent="-194311">
              <a:lnSpc>
                <a:spcPts val="2880"/>
              </a:lnSpc>
              <a:buFont typeface="Arial"/>
              <a:buChar char="•"/>
            </a:pPr>
            <a:r>
              <a:rPr lang="en-US" sz="1800">
                <a:solidFill>
                  <a:srgbClr val="704430"/>
                </a:solidFill>
                <a:latin typeface="Nunito"/>
              </a:rPr>
              <a:t>menghitung a += 1 dan b += 20</a:t>
            </a:r>
          </a:p>
        </p:txBody>
      </p:sp>
      <p:sp>
        <p:nvSpPr>
          <p:cNvPr id="43" name="TextBox 43"/>
          <p:cNvSpPr txBox="1"/>
          <p:nvPr/>
        </p:nvSpPr>
        <p:spPr>
          <a:xfrm>
            <a:off x="9382500" y="8656834"/>
            <a:ext cx="2298576" cy="327660"/>
          </a:xfrm>
          <a:prstGeom prst="rect">
            <a:avLst/>
          </a:prstGeom>
        </p:spPr>
        <p:txBody>
          <a:bodyPr lIns="0" tIns="0" rIns="0" bIns="0" rtlCol="0" anchor="t">
            <a:spAutoFit/>
          </a:bodyPr>
          <a:lstStyle/>
          <a:p>
            <a:pPr marL="388622" lvl="1" indent="-194311">
              <a:lnSpc>
                <a:spcPts val="2880"/>
              </a:lnSpc>
              <a:buFont typeface="Arial"/>
              <a:buChar char="•"/>
            </a:pPr>
            <a:r>
              <a:rPr lang="en-US" sz="1800">
                <a:solidFill>
                  <a:srgbClr val="704430"/>
                </a:solidFill>
                <a:latin typeface="Nunito"/>
              </a:rPr>
              <a:t>menghitung n -= 1</a:t>
            </a:r>
          </a:p>
        </p:txBody>
      </p:sp>
      <p:sp>
        <p:nvSpPr>
          <p:cNvPr id="44" name="TextBox 44"/>
          <p:cNvSpPr txBox="1"/>
          <p:nvPr/>
        </p:nvSpPr>
        <p:spPr>
          <a:xfrm>
            <a:off x="9151641" y="9032119"/>
            <a:ext cx="2659782" cy="689610"/>
          </a:xfrm>
          <a:prstGeom prst="rect">
            <a:avLst/>
          </a:prstGeom>
        </p:spPr>
        <p:txBody>
          <a:bodyPr lIns="0" tIns="0" rIns="0" bIns="0" rtlCol="0" anchor="t">
            <a:spAutoFit/>
          </a:bodyPr>
          <a:lstStyle/>
          <a:p>
            <a:pPr marL="388622" lvl="1" indent="-194311">
              <a:lnSpc>
                <a:spcPts val="2880"/>
              </a:lnSpc>
              <a:buFont typeface="Arial"/>
              <a:buChar char="•"/>
            </a:pPr>
            <a:r>
              <a:rPr lang="en-US" sz="1800">
                <a:solidFill>
                  <a:srgbClr val="704430"/>
                </a:solidFill>
                <a:latin typeface="Nunito"/>
              </a:rPr>
              <a:t> mencetak "-"*35, "\n"</a:t>
            </a:r>
          </a:p>
          <a:p>
            <a:pPr marL="388622" lvl="1" indent="-194311">
              <a:lnSpc>
                <a:spcPts val="2880"/>
              </a:lnSpc>
              <a:buFont typeface="Arial"/>
              <a:buChar char="•"/>
            </a:pPr>
            <a:r>
              <a:rPr lang="en-US" sz="1800">
                <a:solidFill>
                  <a:srgbClr val="704430"/>
                </a:solidFill>
                <a:latin typeface="Nunito"/>
              </a:rPr>
              <a:t>return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311495" y="317366"/>
            <a:ext cx="8655585" cy="9652269"/>
            <a:chOff x="0" y="0"/>
            <a:chExt cx="2500622" cy="2788567"/>
          </a:xfrm>
        </p:grpSpPr>
        <p:sp>
          <p:nvSpPr>
            <p:cNvPr id="4" name="Freeform 4"/>
            <p:cNvSpPr/>
            <p:nvPr/>
          </p:nvSpPr>
          <p:spPr>
            <a:xfrm>
              <a:off x="92710" y="106680"/>
              <a:ext cx="2396482" cy="2669187"/>
            </a:xfrm>
            <a:custGeom>
              <a:avLst/>
              <a:gdLst/>
              <a:ahLst/>
              <a:cxnLst/>
              <a:rect l="l" t="t" r="r" b="b"/>
              <a:pathLst>
                <a:path w="2396482" h="2669187">
                  <a:moveTo>
                    <a:pt x="2369812" y="2479957"/>
                  </a:moveTo>
                  <a:cubicBezTo>
                    <a:pt x="2369812" y="2567587"/>
                    <a:pt x="2293612" y="2638707"/>
                    <a:pt x="2212332" y="2638707"/>
                  </a:cubicBezTo>
                  <a:lnTo>
                    <a:pt x="66040" y="2638707"/>
                  </a:lnTo>
                  <a:cubicBezTo>
                    <a:pt x="43180" y="2638707"/>
                    <a:pt x="20320" y="2633627"/>
                    <a:pt x="0" y="2624737"/>
                  </a:cubicBezTo>
                  <a:cubicBezTo>
                    <a:pt x="26670" y="2652677"/>
                    <a:pt x="63500" y="2669187"/>
                    <a:pt x="109401" y="2669187"/>
                  </a:cubicBezTo>
                  <a:lnTo>
                    <a:pt x="2250432" y="2669187"/>
                  </a:lnTo>
                  <a:cubicBezTo>
                    <a:pt x="2330442" y="2669187"/>
                    <a:pt x="2396482" y="2603147"/>
                    <a:pt x="2396482" y="2523137"/>
                  </a:cubicBezTo>
                  <a:lnTo>
                    <a:pt x="2396482" y="95250"/>
                  </a:lnTo>
                  <a:cubicBezTo>
                    <a:pt x="2396482" y="58420"/>
                    <a:pt x="2382512" y="25400"/>
                    <a:pt x="2360922" y="0"/>
                  </a:cubicBezTo>
                  <a:cubicBezTo>
                    <a:pt x="2367272" y="16510"/>
                    <a:pt x="2369812" y="34290"/>
                    <a:pt x="2369812" y="52070"/>
                  </a:cubicBezTo>
                  <a:lnTo>
                    <a:pt x="2369812" y="2479957"/>
                  </a:lnTo>
                  <a:lnTo>
                    <a:pt x="2369812" y="2479957"/>
                  </a:lnTo>
                  <a:close/>
                </a:path>
              </a:pathLst>
            </a:custGeom>
            <a:solidFill>
              <a:srgbClr val="704430"/>
            </a:solidFill>
          </p:spPr>
        </p:sp>
        <p:sp>
          <p:nvSpPr>
            <p:cNvPr id="5" name="Freeform 5"/>
            <p:cNvSpPr/>
            <p:nvPr/>
          </p:nvSpPr>
          <p:spPr>
            <a:xfrm>
              <a:off x="12700" y="12700"/>
              <a:ext cx="2435852" cy="2719987"/>
            </a:xfrm>
            <a:custGeom>
              <a:avLst/>
              <a:gdLst/>
              <a:ahLst/>
              <a:cxnLst/>
              <a:rect l="l" t="t" r="r" b="b"/>
              <a:pathLst>
                <a:path w="2435852" h="2719987">
                  <a:moveTo>
                    <a:pt x="146050" y="2719987"/>
                  </a:moveTo>
                  <a:lnTo>
                    <a:pt x="2289802" y="2719987"/>
                  </a:lnTo>
                  <a:cubicBezTo>
                    <a:pt x="2369812" y="2719987"/>
                    <a:pt x="2435852" y="2653947"/>
                    <a:pt x="2435852" y="2573937"/>
                  </a:cubicBezTo>
                  <a:lnTo>
                    <a:pt x="2435852" y="146050"/>
                  </a:lnTo>
                  <a:cubicBezTo>
                    <a:pt x="2435852" y="66040"/>
                    <a:pt x="2369812" y="0"/>
                    <a:pt x="2289802" y="0"/>
                  </a:cubicBezTo>
                  <a:lnTo>
                    <a:pt x="146050" y="0"/>
                  </a:lnTo>
                  <a:cubicBezTo>
                    <a:pt x="66040" y="0"/>
                    <a:pt x="0" y="66040"/>
                    <a:pt x="0" y="146050"/>
                  </a:cubicBezTo>
                  <a:lnTo>
                    <a:pt x="0" y="2573937"/>
                  </a:lnTo>
                  <a:cubicBezTo>
                    <a:pt x="0" y="2655217"/>
                    <a:pt x="66040" y="2719987"/>
                    <a:pt x="146050" y="2719987"/>
                  </a:cubicBezTo>
                  <a:close/>
                </a:path>
              </a:pathLst>
            </a:custGeom>
            <a:solidFill>
              <a:srgbClr val="FFF3ED"/>
            </a:solidFill>
          </p:spPr>
        </p:sp>
        <p:sp>
          <p:nvSpPr>
            <p:cNvPr id="6" name="Freeform 6"/>
            <p:cNvSpPr/>
            <p:nvPr/>
          </p:nvSpPr>
          <p:spPr>
            <a:xfrm>
              <a:off x="0" y="0"/>
              <a:ext cx="2500622" cy="2788567"/>
            </a:xfrm>
            <a:custGeom>
              <a:avLst/>
              <a:gdLst/>
              <a:ahLst/>
              <a:cxnLst/>
              <a:rect l="l" t="t" r="r" b="b"/>
              <a:pathLst>
                <a:path w="2500622" h="2788567">
                  <a:moveTo>
                    <a:pt x="2437122" y="74930"/>
                  </a:moveTo>
                  <a:cubicBezTo>
                    <a:pt x="2409182" y="30480"/>
                    <a:pt x="2359652" y="0"/>
                    <a:pt x="2302502" y="0"/>
                  </a:cubicBezTo>
                  <a:lnTo>
                    <a:pt x="158750" y="0"/>
                  </a:lnTo>
                  <a:cubicBezTo>
                    <a:pt x="71120" y="0"/>
                    <a:pt x="0" y="71120"/>
                    <a:pt x="0" y="158750"/>
                  </a:cubicBezTo>
                  <a:lnTo>
                    <a:pt x="0" y="2586637"/>
                  </a:lnTo>
                  <a:cubicBezTo>
                    <a:pt x="0" y="2638707"/>
                    <a:pt x="25400" y="2684427"/>
                    <a:pt x="63500" y="2713637"/>
                  </a:cubicBezTo>
                  <a:cubicBezTo>
                    <a:pt x="91440" y="2758087"/>
                    <a:pt x="140970" y="2788567"/>
                    <a:pt x="204202" y="2788567"/>
                  </a:cubicBezTo>
                  <a:lnTo>
                    <a:pt x="2341872" y="2788567"/>
                  </a:lnTo>
                  <a:cubicBezTo>
                    <a:pt x="2429502" y="2788567"/>
                    <a:pt x="2500622" y="2717447"/>
                    <a:pt x="2500622" y="2629817"/>
                  </a:cubicBezTo>
                  <a:lnTo>
                    <a:pt x="2500622" y="201930"/>
                  </a:lnTo>
                  <a:cubicBezTo>
                    <a:pt x="2500622" y="149860"/>
                    <a:pt x="2475222" y="104140"/>
                    <a:pt x="2437122" y="74930"/>
                  </a:cubicBezTo>
                  <a:close/>
                  <a:moveTo>
                    <a:pt x="12700" y="2586637"/>
                  </a:moveTo>
                  <a:lnTo>
                    <a:pt x="12700" y="158750"/>
                  </a:lnTo>
                  <a:cubicBezTo>
                    <a:pt x="12700" y="78740"/>
                    <a:pt x="78740" y="12700"/>
                    <a:pt x="158750" y="12700"/>
                  </a:cubicBezTo>
                  <a:lnTo>
                    <a:pt x="2302502" y="12700"/>
                  </a:lnTo>
                  <a:cubicBezTo>
                    <a:pt x="2382512" y="12700"/>
                    <a:pt x="2448552" y="78740"/>
                    <a:pt x="2448552" y="158750"/>
                  </a:cubicBezTo>
                  <a:lnTo>
                    <a:pt x="2448552" y="2586637"/>
                  </a:lnTo>
                  <a:cubicBezTo>
                    <a:pt x="2448552" y="2666647"/>
                    <a:pt x="2382512" y="2732687"/>
                    <a:pt x="2302502" y="2732687"/>
                  </a:cubicBezTo>
                  <a:lnTo>
                    <a:pt x="158750" y="2732687"/>
                  </a:lnTo>
                  <a:cubicBezTo>
                    <a:pt x="78740" y="2732687"/>
                    <a:pt x="12700" y="2667917"/>
                    <a:pt x="12700" y="2586637"/>
                  </a:cubicBezTo>
                  <a:close/>
                  <a:moveTo>
                    <a:pt x="2489192" y="2629817"/>
                  </a:moveTo>
                  <a:cubicBezTo>
                    <a:pt x="2489192" y="2709826"/>
                    <a:pt x="2421882" y="2775867"/>
                    <a:pt x="2341872" y="2775867"/>
                  </a:cubicBezTo>
                  <a:lnTo>
                    <a:pt x="204202" y="2775867"/>
                  </a:lnTo>
                  <a:cubicBezTo>
                    <a:pt x="157480" y="2775867"/>
                    <a:pt x="120650" y="2759357"/>
                    <a:pt x="93980" y="2731417"/>
                  </a:cubicBezTo>
                  <a:cubicBezTo>
                    <a:pt x="114300" y="2740307"/>
                    <a:pt x="135890" y="2745386"/>
                    <a:pt x="160020" y="2745386"/>
                  </a:cubicBezTo>
                  <a:lnTo>
                    <a:pt x="2303772" y="2745386"/>
                  </a:lnTo>
                  <a:cubicBezTo>
                    <a:pt x="2391402" y="2745386"/>
                    <a:pt x="2462522" y="2674267"/>
                    <a:pt x="2462522" y="2586636"/>
                  </a:cubicBezTo>
                  <a:lnTo>
                    <a:pt x="2462522" y="158750"/>
                  </a:lnTo>
                  <a:cubicBezTo>
                    <a:pt x="2462522" y="140970"/>
                    <a:pt x="2458712" y="123190"/>
                    <a:pt x="2453632" y="106680"/>
                  </a:cubicBezTo>
                  <a:cubicBezTo>
                    <a:pt x="2475222" y="132080"/>
                    <a:pt x="2489192" y="165100"/>
                    <a:pt x="2489192" y="201930"/>
                  </a:cubicBezTo>
                  <a:lnTo>
                    <a:pt x="2489192" y="2629817"/>
                  </a:lnTo>
                  <a:cubicBezTo>
                    <a:pt x="2489192" y="2629817"/>
                    <a:pt x="2489192" y="2629817"/>
                    <a:pt x="2489192" y="2629817"/>
                  </a:cubicBezTo>
                  <a:close/>
                </a:path>
              </a:pathLst>
            </a:custGeom>
            <a:solidFill>
              <a:srgbClr val="704430"/>
            </a:solidFill>
          </p:spPr>
        </p:sp>
      </p:grpSp>
      <p:grpSp>
        <p:nvGrpSpPr>
          <p:cNvPr id="7" name="Group 7"/>
          <p:cNvGrpSpPr/>
          <p:nvPr/>
        </p:nvGrpSpPr>
        <p:grpSpPr>
          <a:xfrm>
            <a:off x="7855999" y="597576"/>
            <a:ext cx="450550" cy="431124"/>
            <a:chOff x="0" y="0"/>
            <a:chExt cx="600734" cy="574832"/>
          </a:xfrm>
        </p:grpSpPr>
        <p:sp>
          <p:nvSpPr>
            <p:cNvPr id="8" name="AutoShape 8"/>
            <p:cNvSpPr/>
            <p:nvPr/>
          </p:nvSpPr>
          <p:spPr>
            <a:xfrm>
              <a:off x="0" y="0"/>
              <a:ext cx="600734" cy="0"/>
            </a:xfrm>
            <a:prstGeom prst="line">
              <a:avLst/>
            </a:prstGeom>
            <a:ln w="63500" cap="rnd">
              <a:solidFill>
                <a:srgbClr val="704430"/>
              </a:solidFill>
              <a:prstDash val="solid"/>
              <a:headEnd type="none" w="sm" len="sm"/>
              <a:tailEnd type="none" w="sm" len="sm"/>
            </a:ln>
          </p:spPr>
        </p:sp>
        <p:sp>
          <p:nvSpPr>
            <p:cNvPr id="9" name="AutoShape 9"/>
            <p:cNvSpPr/>
            <p:nvPr/>
          </p:nvSpPr>
          <p:spPr>
            <a:xfrm>
              <a:off x="0" y="255666"/>
              <a:ext cx="600734" cy="0"/>
            </a:xfrm>
            <a:prstGeom prst="line">
              <a:avLst/>
            </a:prstGeom>
            <a:ln w="63500" cap="rnd">
              <a:solidFill>
                <a:srgbClr val="704430"/>
              </a:solidFill>
              <a:prstDash val="solid"/>
              <a:headEnd type="none" w="sm" len="sm"/>
              <a:tailEnd type="none" w="sm" len="sm"/>
            </a:ln>
          </p:spPr>
        </p:sp>
        <p:sp>
          <p:nvSpPr>
            <p:cNvPr id="10" name="AutoShape 10"/>
            <p:cNvSpPr/>
            <p:nvPr/>
          </p:nvSpPr>
          <p:spPr>
            <a:xfrm>
              <a:off x="0" y="511332"/>
              <a:ext cx="600734" cy="0"/>
            </a:xfrm>
            <a:prstGeom prst="line">
              <a:avLst/>
            </a:prstGeom>
            <a:ln w="63500" cap="rnd">
              <a:solidFill>
                <a:srgbClr val="704430"/>
              </a:solidFill>
              <a:prstDash val="solid"/>
              <a:headEnd type="none" w="sm" len="sm"/>
              <a:tailEnd type="none" w="sm" len="sm"/>
            </a:ln>
          </p:spPr>
        </p:sp>
      </p:grpSp>
      <p:grpSp>
        <p:nvGrpSpPr>
          <p:cNvPr id="11" name="Group 11"/>
          <p:cNvGrpSpPr/>
          <p:nvPr/>
        </p:nvGrpSpPr>
        <p:grpSpPr>
          <a:xfrm>
            <a:off x="9144000" y="813138"/>
            <a:ext cx="8655585" cy="8297566"/>
            <a:chOff x="0" y="0"/>
            <a:chExt cx="2500622" cy="2397189"/>
          </a:xfrm>
        </p:grpSpPr>
        <p:sp>
          <p:nvSpPr>
            <p:cNvPr id="12" name="Freeform 12"/>
            <p:cNvSpPr/>
            <p:nvPr/>
          </p:nvSpPr>
          <p:spPr>
            <a:xfrm>
              <a:off x="92710" y="106680"/>
              <a:ext cx="2396482" cy="2277809"/>
            </a:xfrm>
            <a:custGeom>
              <a:avLst/>
              <a:gdLst/>
              <a:ahLst/>
              <a:cxnLst/>
              <a:rect l="l" t="t" r="r" b="b"/>
              <a:pathLst>
                <a:path w="2396482" h="2277809">
                  <a:moveTo>
                    <a:pt x="2369812" y="2088579"/>
                  </a:moveTo>
                  <a:cubicBezTo>
                    <a:pt x="2369812" y="2176209"/>
                    <a:pt x="2293612" y="2247329"/>
                    <a:pt x="2212332" y="2247329"/>
                  </a:cubicBezTo>
                  <a:lnTo>
                    <a:pt x="66040" y="2247329"/>
                  </a:lnTo>
                  <a:cubicBezTo>
                    <a:pt x="43180" y="2247329"/>
                    <a:pt x="20320" y="2242249"/>
                    <a:pt x="0" y="2233359"/>
                  </a:cubicBezTo>
                  <a:cubicBezTo>
                    <a:pt x="26670" y="2261299"/>
                    <a:pt x="63500" y="2277809"/>
                    <a:pt x="109401" y="2277809"/>
                  </a:cubicBezTo>
                  <a:lnTo>
                    <a:pt x="2250432" y="2277809"/>
                  </a:lnTo>
                  <a:cubicBezTo>
                    <a:pt x="2330442" y="2277809"/>
                    <a:pt x="2396482" y="2211769"/>
                    <a:pt x="2396482" y="2131759"/>
                  </a:cubicBezTo>
                  <a:lnTo>
                    <a:pt x="2396482" y="95250"/>
                  </a:lnTo>
                  <a:cubicBezTo>
                    <a:pt x="2396482" y="58420"/>
                    <a:pt x="2382512" y="25400"/>
                    <a:pt x="2360922" y="0"/>
                  </a:cubicBezTo>
                  <a:cubicBezTo>
                    <a:pt x="2367272" y="16510"/>
                    <a:pt x="2369812" y="34290"/>
                    <a:pt x="2369812" y="52070"/>
                  </a:cubicBezTo>
                  <a:lnTo>
                    <a:pt x="2369812" y="2088579"/>
                  </a:lnTo>
                  <a:lnTo>
                    <a:pt x="2369812" y="2088579"/>
                  </a:lnTo>
                  <a:close/>
                </a:path>
              </a:pathLst>
            </a:custGeom>
            <a:solidFill>
              <a:srgbClr val="704430"/>
            </a:solidFill>
          </p:spPr>
        </p:sp>
        <p:sp>
          <p:nvSpPr>
            <p:cNvPr id="13" name="Freeform 13"/>
            <p:cNvSpPr/>
            <p:nvPr/>
          </p:nvSpPr>
          <p:spPr>
            <a:xfrm>
              <a:off x="12700" y="12700"/>
              <a:ext cx="2435852" cy="2328609"/>
            </a:xfrm>
            <a:custGeom>
              <a:avLst/>
              <a:gdLst/>
              <a:ahLst/>
              <a:cxnLst/>
              <a:rect l="l" t="t" r="r" b="b"/>
              <a:pathLst>
                <a:path w="2435852" h="2328609">
                  <a:moveTo>
                    <a:pt x="146050" y="2328609"/>
                  </a:moveTo>
                  <a:lnTo>
                    <a:pt x="2289802" y="2328609"/>
                  </a:lnTo>
                  <a:cubicBezTo>
                    <a:pt x="2369812" y="2328609"/>
                    <a:pt x="2435852" y="2262569"/>
                    <a:pt x="2435852" y="2182559"/>
                  </a:cubicBezTo>
                  <a:lnTo>
                    <a:pt x="2435852" y="146050"/>
                  </a:lnTo>
                  <a:cubicBezTo>
                    <a:pt x="2435852" y="66040"/>
                    <a:pt x="2369812" y="0"/>
                    <a:pt x="2289802" y="0"/>
                  </a:cubicBezTo>
                  <a:lnTo>
                    <a:pt x="146050" y="0"/>
                  </a:lnTo>
                  <a:cubicBezTo>
                    <a:pt x="66040" y="0"/>
                    <a:pt x="0" y="66040"/>
                    <a:pt x="0" y="146050"/>
                  </a:cubicBezTo>
                  <a:lnTo>
                    <a:pt x="0" y="2182559"/>
                  </a:lnTo>
                  <a:cubicBezTo>
                    <a:pt x="0" y="2263839"/>
                    <a:pt x="66040" y="2328609"/>
                    <a:pt x="146050" y="2328609"/>
                  </a:cubicBezTo>
                  <a:close/>
                </a:path>
              </a:pathLst>
            </a:custGeom>
            <a:solidFill>
              <a:srgbClr val="FFF3ED"/>
            </a:solidFill>
          </p:spPr>
        </p:sp>
        <p:sp>
          <p:nvSpPr>
            <p:cNvPr id="14" name="Freeform 14"/>
            <p:cNvSpPr/>
            <p:nvPr/>
          </p:nvSpPr>
          <p:spPr>
            <a:xfrm>
              <a:off x="0" y="0"/>
              <a:ext cx="2500622" cy="2397189"/>
            </a:xfrm>
            <a:custGeom>
              <a:avLst/>
              <a:gdLst/>
              <a:ahLst/>
              <a:cxnLst/>
              <a:rect l="l" t="t" r="r" b="b"/>
              <a:pathLst>
                <a:path w="2500622" h="2397189">
                  <a:moveTo>
                    <a:pt x="2437122" y="74930"/>
                  </a:moveTo>
                  <a:cubicBezTo>
                    <a:pt x="2409182" y="30480"/>
                    <a:pt x="2359652" y="0"/>
                    <a:pt x="2302502" y="0"/>
                  </a:cubicBezTo>
                  <a:lnTo>
                    <a:pt x="158750" y="0"/>
                  </a:lnTo>
                  <a:cubicBezTo>
                    <a:pt x="71120" y="0"/>
                    <a:pt x="0" y="71120"/>
                    <a:pt x="0" y="158750"/>
                  </a:cubicBezTo>
                  <a:lnTo>
                    <a:pt x="0" y="2195259"/>
                  </a:lnTo>
                  <a:cubicBezTo>
                    <a:pt x="0" y="2247329"/>
                    <a:pt x="25400" y="2293049"/>
                    <a:pt x="63500" y="2322259"/>
                  </a:cubicBezTo>
                  <a:cubicBezTo>
                    <a:pt x="91440" y="2366709"/>
                    <a:pt x="140970" y="2397189"/>
                    <a:pt x="204202" y="2397189"/>
                  </a:cubicBezTo>
                  <a:lnTo>
                    <a:pt x="2341872" y="2397189"/>
                  </a:lnTo>
                  <a:cubicBezTo>
                    <a:pt x="2429502" y="2397189"/>
                    <a:pt x="2500622" y="2326069"/>
                    <a:pt x="2500622" y="2238439"/>
                  </a:cubicBezTo>
                  <a:lnTo>
                    <a:pt x="2500622" y="201930"/>
                  </a:lnTo>
                  <a:cubicBezTo>
                    <a:pt x="2500622" y="149860"/>
                    <a:pt x="2475222" y="104140"/>
                    <a:pt x="2437122" y="74930"/>
                  </a:cubicBezTo>
                  <a:close/>
                  <a:moveTo>
                    <a:pt x="12700" y="2195259"/>
                  </a:moveTo>
                  <a:lnTo>
                    <a:pt x="12700" y="158750"/>
                  </a:lnTo>
                  <a:cubicBezTo>
                    <a:pt x="12700" y="78740"/>
                    <a:pt x="78740" y="12700"/>
                    <a:pt x="158750" y="12700"/>
                  </a:cubicBezTo>
                  <a:lnTo>
                    <a:pt x="2302502" y="12700"/>
                  </a:lnTo>
                  <a:cubicBezTo>
                    <a:pt x="2382512" y="12700"/>
                    <a:pt x="2448552" y="78740"/>
                    <a:pt x="2448552" y="158750"/>
                  </a:cubicBezTo>
                  <a:lnTo>
                    <a:pt x="2448552" y="2195259"/>
                  </a:lnTo>
                  <a:cubicBezTo>
                    <a:pt x="2448552" y="2275269"/>
                    <a:pt x="2382512" y="2341309"/>
                    <a:pt x="2302502" y="2341309"/>
                  </a:cubicBezTo>
                  <a:lnTo>
                    <a:pt x="158750" y="2341309"/>
                  </a:lnTo>
                  <a:cubicBezTo>
                    <a:pt x="78740" y="2341309"/>
                    <a:pt x="12700" y="2276539"/>
                    <a:pt x="12700" y="2195259"/>
                  </a:cubicBezTo>
                  <a:close/>
                  <a:moveTo>
                    <a:pt x="2489192" y="2238439"/>
                  </a:moveTo>
                  <a:cubicBezTo>
                    <a:pt x="2489192" y="2318449"/>
                    <a:pt x="2421882" y="2384489"/>
                    <a:pt x="2341872" y="2384489"/>
                  </a:cubicBezTo>
                  <a:lnTo>
                    <a:pt x="204202" y="2384489"/>
                  </a:lnTo>
                  <a:cubicBezTo>
                    <a:pt x="157480" y="2384489"/>
                    <a:pt x="120650" y="2367979"/>
                    <a:pt x="93980" y="2340039"/>
                  </a:cubicBezTo>
                  <a:cubicBezTo>
                    <a:pt x="114300" y="2348929"/>
                    <a:pt x="135890" y="2354009"/>
                    <a:pt x="160020" y="2354009"/>
                  </a:cubicBezTo>
                  <a:lnTo>
                    <a:pt x="2303772" y="2354009"/>
                  </a:lnTo>
                  <a:cubicBezTo>
                    <a:pt x="2391402" y="2354009"/>
                    <a:pt x="2462522" y="2282889"/>
                    <a:pt x="2462522" y="2195259"/>
                  </a:cubicBezTo>
                  <a:lnTo>
                    <a:pt x="2462522" y="158750"/>
                  </a:lnTo>
                  <a:cubicBezTo>
                    <a:pt x="2462522" y="140970"/>
                    <a:pt x="2458712" y="123190"/>
                    <a:pt x="2453632" y="106680"/>
                  </a:cubicBezTo>
                  <a:cubicBezTo>
                    <a:pt x="2475222" y="132080"/>
                    <a:pt x="2489192" y="165100"/>
                    <a:pt x="2489192" y="201930"/>
                  </a:cubicBezTo>
                  <a:lnTo>
                    <a:pt x="2489192" y="2238439"/>
                  </a:lnTo>
                  <a:cubicBezTo>
                    <a:pt x="2489192" y="2238439"/>
                    <a:pt x="2489192" y="2238439"/>
                    <a:pt x="2489192" y="2238439"/>
                  </a:cubicBezTo>
                  <a:close/>
                </a:path>
              </a:pathLst>
            </a:custGeom>
            <a:solidFill>
              <a:srgbClr val="704430"/>
            </a:solidFill>
          </p:spPr>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041564" y="9258300"/>
            <a:ext cx="758021" cy="758021"/>
          </a:xfrm>
          <a:prstGeom prst="rect">
            <a:avLst/>
          </a:prstGeom>
        </p:spPr>
      </p:pic>
      <p:sp>
        <p:nvSpPr>
          <p:cNvPr id="16" name="AutoShape 16"/>
          <p:cNvSpPr/>
          <p:nvPr/>
        </p:nvSpPr>
        <p:spPr>
          <a:xfrm>
            <a:off x="513339" y="1139962"/>
            <a:ext cx="8453741" cy="0"/>
          </a:xfrm>
          <a:prstGeom prst="line">
            <a:avLst/>
          </a:prstGeom>
          <a:ln w="47625" cap="flat">
            <a:solidFill>
              <a:srgbClr val="704430"/>
            </a:solidFill>
            <a:prstDash val="solid"/>
            <a:headEnd type="none" w="sm" len="sm"/>
            <a:tailEnd type="none" w="sm" len="sm"/>
          </a:ln>
        </p:spPr>
      </p:sp>
      <p:sp>
        <p:nvSpPr>
          <p:cNvPr id="17" name="TextBox 17"/>
          <p:cNvSpPr txBox="1"/>
          <p:nvPr/>
        </p:nvSpPr>
        <p:spPr>
          <a:xfrm>
            <a:off x="713188" y="710039"/>
            <a:ext cx="7120003" cy="250695"/>
          </a:xfrm>
          <a:prstGeom prst="rect">
            <a:avLst/>
          </a:prstGeom>
        </p:spPr>
        <p:txBody>
          <a:bodyPr lIns="0" tIns="0" rIns="0" bIns="0" rtlCol="0" anchor="t">
            <a:spAutoFit/>
          </a:bodyPr>
          <a:lstStyle/>
          <a:p>
            <a:pPr algn="ctr">
              <a:lnSpc>
                <a:spcPts val="1999"/>
              </a:lnSpc>
            </a:pPr>
            <a:r>
              <a:rPr lang="en-US" sz="1999">
                <a:solidFill>
                  <a:srgbClr val="704430"/>
                </a:solidFill>
                <a:latin typeface="Nunito Bold"/>
              </a:rPr>
              <a:t>Algoritma utama</a:t>
            </a:r>
          </a:p>
        </p:txBody>
      </p:sp>
      <p:sp>
        <p:nvSpPr>
          <p:cNvPr id="18" name="TextBox 18"/>
          <p:cNvSpPr txBox="1"/>
          <p:nvPr/>
        </p:nvSpPr>
        <p:spPr>
          <a:xfrm>
            <a:off x="513339" y="1679075"/>
            <a:ext cx="8105127" cy="8158003"/>
          </a:xfrm>
          <a:prstGeom prst="rect">
            <a:avLst/>
          </a:prstGeom>
        </p:spPr>
        <p:txBody>
          <a:bodyPr lIns="0" tIns="0" rIns="0" bIns="0" rtlCol="0" anchor="t">
            <a:spAutoFit/>
          </a:bodyPr>
          <a:lstStyle/>
          <a:p>
            <a:pPr marL="537211" lvl="1" indent="-342900">
              <a:lnSpc>
                <a:spcPts val="2880"/>
              </a:lnSpc>
              <a:buFont typeface="+mj-lt"/>
              <a:buAutoNum type="arabicPeriod"/>
            </a:pPr>
            <a:r>
              <a:rPr lang="en-US" sz="1800" dirty="0" err="1">
                <a:solidFill>
                  <a:srgbClr val="704430"/>
                </a:solidFill>
                <a:latin typeface="Nunito"/>
              </a:rPr>
              <a:t>mulai</a:t>
            </a:r>
            <a:endParaRPr lang="en-US" sz="1800" dirty="0">
              <a:solidFill>
                <a:srgbClr val="704430"/>
              </a:solidFill>
              <a:latin typeface="Nunito"/>
            </a:endParaRPr>
          </a:p>
          <a:p>
            <a:pPr marL="537211" lvl="1" indent="-342900">
              <a:lnSpc>
                <a:spcPts val="2880"/>
              </a:lnSpc>
              <a:buFont typeface="+mj-lt"/>
              <a:buAutoNum type="arabicPeriod"/>
            </a:pPr>
            <a:r>
              <a:rPr lang="en-US" sz="1800" dirty="0" err="1">
                <a:solidFill>
                  <a:srgbClr val="704430"/>
                </a:solidFill>
                <a:latin typeface="Nunito"/>
              </a:rPr>
              <a:t>mengimport</a:t>
            </a:r>
            <a:r>
              <a:rPr lang="en-US" sz="1800" dirty="0">
                <a:solidFill>
                  <a:srgbClr val="704430"/>
                </a:solidFill>
                <a:latin typeface="Nunito"/>
              </a:rPr>
              <a:t> </a:t>
            </a:r>
            <a:r>
              <a:rPr lang="en-US" sz="1800" dirty="0" err="1">
                <a:solidFill>
                  <a:srgbClr val="704430"/>
                </a:solidFill>
                <a:latin typeface="Nunito"/>
              </a:rPr>
              <a:t>modul</a:t>
            </a:r>
            <a:r>
              <a:rPr lang="en-US" sz="1800" dirty="0">
                <a:solidFill>
                  <a:srgbClr val="704430"/>
                </a:solidFill>
                <a:latin typeface="Nunito"/>
              </a:rPr>
              <a:t> yang </a:t>
            </a:r>
            <a:r>
              <a:rPr lang="en-US" sz="1800" dirty="0" err="1">
                <a:solidFill>
                  <a:srgbClr val="704430"/>
                </a:solidFill>
                <a:latin typeface="Nunito"/>
              </a:rPr>
              <a:t>dibutuhkan</a:t>
            </a:r>
            <a:endParaRPr lang="en-US" sz="1800" dirty="0">
              <a:solidFill>
                <a:srgbClr val="704430"/>
              </a:solidFill>
              <a:latin typeface="Nunito"/>
            </a:endParaRPr>
          </a:p>
          <a:p>
            <a:pPr marL="537211" lvl="1" indent="-342900">
              <a:lnSpc>
                <a:spcPts val="2880"/>
              </a:lnSpc>
              <a:buFont typeface="+mj-lt"/>
              <a:buAutoNum type="arabicPeriod"/>
            </a:pPr>
            <a:r>
              <a:rPr lang="en-US" sz="1800" dirty="0" err="1">
                <a:solidFill>
                  <a:srgbClr val="704430"/>
                </a:solidFill>
                <a:latin typeface="Nunito"/>
              </a:rPr>
              <a:t>mencetak</a:t>
            </a:r>
            <a:r>
              <a:rPr lang="en-US" sz="1800" dirty="0">
                <a:solidFill>
                  <a:srgbClr val="704430"/>
                </a:solidFill>
                <a:latin typeface="Nunito"/>
              </a:rPr>
              <a:t> </a:t>
            </a:r>
            <a:r>
              <a:rPr lang="en-US" sz="1800" dirty="0" err="1">
                <a:solidFill>
                  <a:srgbClr val="704430"/>
                </a:solidFill>
                <a:latin typeface="Nunito"/>
              </a:rPr>
              <a:t>judul</a:t>
            </a:r>
            <a:r>
              <a:rPr lang="en-US" sz="1800" dirty="0">
                <a:solidFill>
                  <a:srgbClr val="704430"/>
                </a:solidFill>
                <a:latin typeface="Nunito"/>
              </a:rPr>
              <a:t> dan </a:t>
            </a:r>
            <a:r>
              <a:rPr lang="en-US" sz="1800" dirty="0" err="1">
                <a:solidFill>
                  <a:srgbClr val="704430"/>
                </a:solidFill>
                <a:latin typeface="Nunito"/>
              </a:rPr>
              <a:t>identitas</a:t>
            </a:r>
            <a:r>
              <a:rPr lang="en-US" sz="1800" dirty="0">
                <a:solidFill>
                  <a:srgbClr val="704430"/>
                </a:solidFill>
                <a:latin typeface="Nunito"/>
              </a:rPr>
              <a:t> </a:t>
            </a:r>
            <a:r>
              <a:rPr lang="en-US" sz="1800" dirty="0" err="1">
                <a:solidFill>
                  <a:srgbClr val="704430"/>
                </a:solidFill>
                <a:latin typeface="Nunito"/>
              </a:rPr>
              <a:t>mahasiswa</a:t>
            </a:r>
            <a:endParaRPr lang="en-US" sz="1800" dirty="0">
              <a:solidFill>
                <a:srgbClr val="704430"/>
              </a:solidFill>
              <a:latin typeface="Nunito"/>
            </a:endParaRPr>
          </a:p>
          <a:p>
            <a:pPr marL="537211" lvl="1" indent="-342900">
              <a:lnSpc>
                <a:spcPts val="2880"/>
              </a:lnSpc>
              <a:buFont typeface="+mj-lt"/>
              <a:buAutoNum type="arabicPeriod"/>
            </a:pPr>
            <a:r>
              <a:rPr lang="en-US" sz="1800" dirty="0" err="1">
                <a:solidFill>
                  <a:srgbClr val="704430"/>
                </a:solidFill>
                <a:latin typeface="Nunito"/>
              </a:rPr>
              <a:t>mencetak</a:t>
            </a:r>
            <a:r>
              <a:rPr lang="en-US" sz="1800" dirty="0">
                <a:solidFill>
                  <a:srgbClr val="704430"/>
                </a:solidFill>
                <a:latin typeface="Nunito"/>
              </a:rPr>
              <a:t> "="*32,"METODE NEWTON INTERPOLATION","="*32, "\n"</a:t>
            </a:r>
          </a:p>
          <a:p>
            <a:pPr marL="537211" lvl="1" indent="-342900">
              <a:lnSpc>
                <a:spcPts val="2880"/>
              </a:lnSpc>
              <a:buFont typeface="+mj-lt"/>
              <a:buAutoNum type="arabicPeriod"/>
            </a:pPr>
            <a:r>
              <a:rPr lang="en-US" sz="1800" dirty="0" err="1">
                <a:solidFill>
                  <a:srgbClr val="704430"/>
                </a:solidFill>
                <a:latin typeface="Nunito"/>
              </a:rPr>
              <a:t>mendefinisikan</a:t>
            </a:r>
            <a:r>
              <a:rPr lang="en-US" sz="1800" dirty="0">
                <a:solidFill>
                  <a:srgbClr val="704430"/>
                </a:solidFill>
                <a:latin typeface="Nunito"/>
              </a:rPr>
              <a:t> C </a:t>
            </a:r>
            <a:r>
              <a:rPr lang="en-US" sz="1800" dirty="0" err="1">
                <a:solidFill>
                  <a:srgbClr val="704430"/>
                </a:solidFill>
                <a:latin typeface="Nunito"/>
              </a:rPr>
              <a:t>sebagai</a:t>
            </a:r>
            <a:r>
              <a:rPr lang="en-US" sz="1800" dirty="0">
                <a:solidFill>
                  <a:srgbClr val="704430"/>
                </a:solidFill>
                <a:latin typeface="Nunito"/>
              </a:rPr>
              <a:t> </a:t>
            </a:r>
            <a:r>
              <a:rPr lang="en-US" sz="1800" dirty="0" err="1">
                <a:solidFill>
                  <a:srgbClr val="704430"/>
                </a:solidFill>
                <a:latin typeface="Nunito"/>
              </a:rPr>
              <a:t>np.array</a:t>
            </a:r>
            <a:r>
              <a:rPr lang="en-US" sz="1800" dirty="0">
                <a:solidFill>
                  <a:srgbClr val="704430"/>
                </a:solidFill>
                <a:latin typeface="Nunito"/>
              </a:rPr>
              <a:t>([23.105, 23.874, 24.437, 25.1])</a:t>
            </a:r>
          </a:p>
          <a:p>
            <a:pPr marL="537211" lvl="1" indent="-342900">
              <a:lnSpc>
                <a:spcPts val="2880"/>
              </a:lnSpc>
              <a:buFont typeface="+mj-lt"/>
              <a:buAutoNum type="arabicPeriod"/>
            </a:pPr>
            <a:r>
              <a:rPr lang="en-US" sz="1800" dirty="0" err="1">
                <a:solidFill>
                  <a:srgbClr val="704430"/>
                </a:solidFill>
                <a:latin typeface="Nunito"/>
              </a:rPr>
              <a:t>mendefinisikan</a:t>
            </a:r>
            <a:r>
              <a:rPr lang="en-US" sz="1800" dirty="0">
                <a:solidFill>
                  <a:srgbClr val="704430"/>
                </a:solidFill>
                <a:latin typeface="Nunito"/>
              </a:rPr>
              <a:t> </a:t>
            </a:r>
            <a:r>
              <a:rPr lang="en-US" sz="1800" dirty="0" err="1">
                <a:solidFill>
                  <a:srgbClr val="704430"/>
                </a:solidFill>
                <a:latin typeface="Nunito"/>
              </a:rPr>
              <a:t>tc</a:t>
            </a:r>
            <a:r>
              <a:rPr lang="en-US" sz="1800" dirty="0">
                <a:solidFill>
                  <a:srgbClr val="704430"/>
                </a:solidFill>
                <a:latin typeface="Nunito"/>
              </a:rPr>
              <a:t> </a:t>
            </a:r>
            <a:r>
              <a:rPr lang="en-US" sz="1800" dirty="0" err="1">
                <a:solidFill>
                  <a:srgbClr val="704430"/>
                </a:solidFill>
                <a:latin typeface="Nunito"/>
              </a:rPr>
              <a:t>sebagai</a:t>
            </a:r>
            <a:r>
              <a:rPr lang="en-US" sz="1800" dirty="0">
                <a:solidFill>
                  <a:srgbClr val="704430"/>
                </a:solidFill>
                <a:latin typeface="Nunito"/>
              </a:rPr>
              <a:t> </a:t>
            </a:r>
            <a:r>
              <a:rPr lang="en-US" sz="1800" dirty="0" err="1">
                <a:solidFill>
                  <a:srgbClr val="704430"/>
                </a:solidFill>
                <a:latin typeface="Nunito"/>
              </a:rPr>
              <a:t>np.array</a:t>
            </a:r>
            <a:r>
              <a:rPr lang="en-US" sz="1800" dirty="0">
                <a:solidFill>
                  <a:srgbClr val="704430"/>
                </a:solidFill>
                <a:latin typeface="Nunito"/>
              </a:rPr>
              <a:t>([16.33928, 16.33909, 16.339157, 16.3393])</a:t>
            </a:r>
          </a:p>
          <a:p>
            <a:pPr marL="537211" lvl="1" indent="-342900">
              <a:lnSpc>
                <a:spcPts val="2880"/>
              </a:lnSpc>
              <a:buFont typeface="+mj-lt"/>
              <a:buAutoNum type="arabicPeriod"/>
            </a:pPr>
            <a:r>
              <a:rPr lang="en-US" sz="1800" dirty="0" err="1">
                <a:solidFill>
                  <a:srgbClr val="704430"/>
                </a:solidFill>
                <a:latin typeface="Nunito"/>
              </a:rPr>
              <a:t>membuat</a:t>
            </a:r>
            <a:r>
              <a:rPr lang="en-US" sz="1800" dirty="0">
                <a:solidFill>
                  <a:srgbClr val="704430"/>
                </a:solidFill>
                <a:latin typeface="Nunito"/>
              </a:rPr>
              <a:t> list </a:t>
            </a:r>
            <a:r>
              <a:rPr lang="en-US" sz="1800" dirty="0" err="1">
                <a:solidFill>
                  <a:srgbClr val="704430"/>
                </a:solidFill>
                <a:latin typeface="Nunito"/>
              </a:rPr>
              <a:t>fxc</a:t>
            </a:r>
            <a:r>
              <a:rPr lang="en-US" sz="1800" dirty="0">
                <a:solidFill>
                  <a:srgbClr val="704430"/>
                </a:solidFill>
                <a:latin typeface="Nunito"/>
              </a:rPr>
              <a:t> </a:t>
            </a:r>
            <a:r>
              <a:rPr lang="en-US" sz="1800" dirty="0" err="1">
                <a:solidFill>
                  <a:srgbClr val="704430"/>
                </a:solidFill>
                <a:latin typeface="Nunito"/>
              </a:rPr>
              <a:t>kosong</a:t>
            </a:r>
            <a:endParaRPr lang="en-US" sz="1800" dirty="0">
              <a:solidFill>
                <a:srgbClr val="704430"/>
              </a:solidFill>
              <a:latin typeface="Nunito"/>
            </a:endParaRPr>
          </a:p>
          <a:p>
            <a:pPr marL="537211" lvl="1" indent="-342900">
              <a:lnSpc>
                <a:spcPts val="2880"/>
              </a:lnSpc>
              <a:buFont typeface="+mj-lt"/>
              <a:buAutoNum type="arabicPeriod"/>
            </a:pPr>
            <a:r>
              <a:rPr lang="en-US" sz="1800" dirty="0" err="1">
                <a:solidFill>
                  <a:srgbClr val="704430"/>
                </a:solidFill>
                <a:latin typeface="Nunito"/>
              </a:rPr>
              <a:t>memasukan</a:t>
            </a:r>
            <a:r>
              <a:rPr lang="en-US" sz="1800" dirty="0">
                <a:solidFill>
                  <a:srgbClr val="704430"/>
                </a:solidFill>
                <a:latin typeface="Nunito"/>
              </a:rPr>
              <a:t> </a:t>
            </a:r>
            <a:r>
              <a:rPr lang="en-US" sz="1800" dirty="0" err="1">
                <a:solidFill>
                  <a:srgbClr val="704430"/>
                </a:solidFill>
                <a:latin typeface="Nunito"/>
              </a:rPr>
              <a:t>tc</a:t>
            </a:r>
            <a:r>
              <a:rPr lang="en-US" sz="1800" dirty="0">
                <a:solidFill>
                  <a:srgbClr val="704430"/>
                </a:solidFill>
                <a:latin typeface="Nunito"/>
              </a:rPr>
              <a:t> </a:t>
            </a:r>
            <a:r>
              <a:rPr lang="en-US" sz="1800" dirty="0" err="1">
                <a:solidFill>
                  <a:srgbClr val="704430"/>
                </a:solidFill>
                <a:latin typeface="Nunito"/>
              </a:rPr>
              <a:t>ke</a:t>
            </a:r>
            <a:r>
              <a:rPr lang="en-US" sz="1800" dirty="0">
                <a:solidFill>
                  <a:srgbClr val="704430"/>
                </a:solidFill>
                <a:latin typeface="Nunito"/>
              </a:rPr>
              <a:t> </a:t>
            </a:r>
            <a:r>
              <a:rPr lang="en-US" sz="1800" dirty="0" err="1">
                <a:solidFill>
                  <a:srgbClr val="704430"/>
                </a:solidFill>
                <a:latin typeface="Nunito"/>
              </a:rPr>
              <a:t>dalam</a:t>
            </a:r>
            <a:r>
              <a:rPr lang="en-US" sz="1800" dirty="0">
                <a:solidFill>
                  <a:srgbClr val="704430"/>
                </a:solidFill>
                <a:latin typeface="Nunito"/>
              </a:rPr>
              <a:t> list </a:t>
            </a:r>
            <a:r>
              <a:rPr lang="en-US" sz="1800" dirty="0" err="1">
                <a:solidFill>
                  <a:srgbClr val="704430"/>
                </a:solidFill>
                <a:latin typeface="Nunito"/>
              </a:rPr>
              <a:t>fxc</a:t>
            </a:r>
            <a:endParaRPr lang="en-US" sz="1800" dirty="0">
              <a:solidFill>
                <a:srgbClr val="704430"/>
              </a:solidFill>
              <a:latin typeface="Nunito"/>
            </a:endParaRPr>
          </a:p>
          <a:p>
            <a:pPr marL="537211" lvl="1" indent="-342900">
              <a:lnSpc>
                <a:spcPts val="2880"/>
              </a:lnSpc>
              <a:buFont typeface="+mj-lt"/>
              <a:buAutoNum type="arabicPeriod"/>
            </a:pPr>
            <a:r>
              <a:rPr lang="en-US" sz="1800" dirty="0" err="1">
                <a:solidFill>
                  <a:srgbClr val="704430"/>
                </a:solidFill>
                <a:latin typeface="Nunito"/>
              </a:rPr>
              <a:t>mendefinisikan</a:t>
            </a:r>
            <a:r>
              <a:rPr lang="en-US" sz="1800" dirty="0">
                <a:solidFill>
                  <a:srgbClr val="704430"/>
                </a:solidFill>
                <a:latin typeface="Nunito"/>
              </a:rPr>
              <a:t> </a:t>
            </a:r>
            <a:r>
              <a:rPr lang="en-US" sz="1800" dirty="0" err="1">
                <a:solidFill>
                  <a:srgbClr val="704430"/>
                </a:solidFill>
                <a:latin typeface="Nunito"/>
              </a:rPr>
              <a:t>judulx_c</a:t>
            </a:r>
            <a:r>
              <a:rPr lang="en-US" sz="1800" dirty="0">
                <a:solidFill>
                  <a:srgbClr val="704430"/>
                </a:solidFill>
                <a:latin typeface="Nunito"/>
              </a:rPr>
              <a:t> </a:t>
            </a:r>
            <a:r>
              <a:rPr lang="en-US" sz="1800" dirty="0" err="1">
                <a:solidFill>
                  <a:srgbClr val="704430"/>
                </a:solidFill>
                <a:latin typeface="Nunito"/>
              </a:rPr>
              <a:t>sebagai</a:t>
            </a:r>
            <a:r>
              <a:rPr lang="en-US" sz="1800" dirty="0">
                <a:solidFill>
                  <a:srgbClr val="704430"/>
                </a:solidFill>
                <a:latin typeface="Nunito"/>
              </a:rPr>
              <a:t> 'Capacitance (pF)'</a:t>
            </a:r>
          </a:p>
          <a:p>
            <a:pPr marL="537211" lvl="1" indent="-342900">
              <a:lnSpc>
                <a:spcPts val="2880"/>
              </a:lnSpc>
              <a:buFont typeface="+mj-lt"/>
              <a:buAutoNum type="arabicPeriod"/>
            </a:pPr>
            <a:r>
              <a:rPr lang="en-US" sz="1800" dirty="0" err="1">
                <a:solidFill>
                  <a:srgbClr val="704430"/>
                </a:solidFill>
                <a:latin typeface="Nunito"/>
              </a:rPr>
              <a:t>mendefinisikan</a:t>
            </a:r>
            <a:r>
              <a:rPr lang="en-US" sz="1800" dirty="0">
                <a:solidFill>
                  <a:srgbClr val="704430"/>
                </a:solidFill>
                <a:latin typeface="Nunito"/>
              </a:rPr>
              <a:t> </a:t>
            </a:r>
            <a:r>
              <a:rPr lang="en-US" sz="1800" dirty="0" err="1">
                <a:solidFill>
                  <a:srgbClr val="704430"/>
                </a:solidFill>
                <a:latin typeface="Nunito"/>
              </a:rPr>
              <a:t>judul_c</a:t>
            </a:r>
            <a:r>
              <a:rPr lang="en-US" sz="1800" dirty="0">
                <a:solidFill>
                  <a:srgbClr val="704430"/>
                </a:solidFill>
                <a:latin typeface="Nunito"/>
              </a:rPr>
              <a:t> </a:t>
            </a:r>
            <a:r>
              <a:rPr lang="en-US" sz="1800" dirty="0" err="1">
                <a:solidFill>
                  <a:srgbClr val="704430"/>
                </a:solidFill>
                <a:latin typeface="Nunito"/>
              </a:rPr>
              <a:t>sebagai</a:t>
            </a:r>
            <a:r>
              <a:rPr lang="en-US" sz="1800" dirty="0">
                <a:solidFill>
                  <a:srgbClr val="704430"/>
                </a:solidFill>
                <a:latin typeface="Nunito"/>
              </a:rPr>
              <a:t> 'Capacitance Gradient Measurement Results'</a:t>
            </a:r>
          </a:p>
          <a:p>
            <a:pPr marL="537211" lvl="1" indent="-342900">
              <a:lnSpc>
                <a:spcPts val="2880"/>
              </a:lnSpc>
              <a:buFont typeface="+mj-lt"/>
              <a:buAutoNum type="arabicPeriod"/>
            </a:pPr>
            <a:r>
              <a:rPr lang="en-US" sz="1800" dirty="0" err="1">
                <a:solidFill>
                  <a:srgbClr val="704430"/>
                </a:solidFill>
                <a:latin typeface="Nunito"/>
              </a:rPr>
              <a:t>mendefinsiikan</a:t>
            </a:r>
            <a:r>
              <a:rPr lang="en-US" sz="1800" dirty="0">
                <a:solidFill>
                  <a:srgbClr val="704430"/>
                </a:solidFill>
                <a:latin typeface="Nunito"/>
              </a:rPr>
              <a:t> </a:t>
            </a:r>
            <a:r>
              <a:rPr lang="en-US" sz="1800" dirty="0" err="1">
                <a:solidFill>
                  <a:srgbClr val="704430"/>
                </a:solidFill>
                <a:latin typeface="Nunito"/>
              </a:rPr>
              <a:t>size_c</a:t>
            </a:r>
            <a:r>
              <a:rPr lang="en-US" sz="1800" dirty="0">
                <a:solidFill>
                  <a:srgbClr val="704430"/>
                </a:solidFill>
                <a:latin typeface="Nunito"/>
              </a:rPr>
              <a:t> = 13, 1.5</a:t>
            </a:r>
          </a:p>
          <a:p>
            <a:pPr marL="537211" lvl="1" indent="-342900">
              <a:lnSpc>
                <a:spcPts val="2880"/>
              </a:lnSpc>
              <a:buFont typeface="+mj-lt"/>
              <a:buAutoNum type="arabicPeriod"/>
            </a:pPr>
            <a:r>
              <a:rPr lang="en-US" sz="1800" dirty="0" err="1">
                <a:solidFill>
                  <a:srgbClr val="704430"/>
                </a:solidFill>
                <a:latin typeface="Nunito"/>
              </a:rPr>
              <a:t>mendefinisikan</a:t>
            </a:r>
            <a:r>
              <a:rPr lang="en-US" sz="1800" dirty="0">
                <a:solidFill>
                  <a:srgbClr val="704430"/>
                </a:solidFill>
                <a:latin typeface="Nunito"/>
              </a:rPr>
              <a:t> V  </a:t>
            </a:r>
            <a:r>
              <a:rPr lang="en-US" sz="1800" dirty="0" err="1">
                <a:solidFill>
                  <a:srgbClr val="704430"/>
                </a:solidFill>
                <a:latin typeface="Nunito"/>
              </a:rPr>
              <a:t>sebagai</a:t>
            </a:r>
            <a:r>
              <a:rPr lang="en-US" sz="1800" dirty="0">
                <a:solidFill>
                  <a:srgbClr val="704430"/>
                </a:solidFill>
                <a:latin typeface="Nunito"/>
              </a:rPr>
              <a:t> </a:t>
            </a:r>
            <a:r>
              <a:rPr lang="en-US" sz="1800" dirty="0" err="1">
                <a:solidFill>
                  <a:srgbClr val="704430"/>
                </a:solidFill>
                <a:latin typeface="Nunito"/>
              </a:rPr>
              <a:t>np.array</a:t>
            </a:r>
            <a:r>
              <a:rPr lang="en-US" sz="1800" dirty="0">
                <a:solidFill>
                  <a:srgbClr val="704430"/>
                </a:solidFill>
                <a:latin typeface="Nunito"/>
              </a:rPr>
              <a:t>([39, 40, 41, 42])</a:t>
            </a:r>
          </a:p>
          <a:p>
            <a:pPr marL="537211" lvl="1" indent="-342900">
              <a:lnSpc>
                <a:spcPts val="2880"/>
              </a:lnSpc>
              <a:buFont typeface="+mj-lt"/>
              <a:buAutoNum type="arabicPeriod"/>
            </a:pPr>
            <a:r>
              <a:rPr lang="en-US" sz="1800" dirty="0" err="1">
                <a:solidFill>
                  <a:srgbClr val="704430"/>
                </a:solidFill>
                <a:latin typeface="Nunito"/>
              </a:rPr>
              <a:t>mendefinisikan</a:t>
            </a:r>
            <a:r>
              <a:rPr lang="en-US" sz="1800" dirty="0">
                <a:solidFill>
                  <a:srgbClr val="704430"/>
                </a:solidFill>
                <a:latin typeface="Nunito"/>
              </a:rPr>
              <a:t> tv </a:t>
            </a:r>
            <a:r>
              <a:rPr lang="en-US" sz="1800" dirty="0" err="1">
                <a:solidFill>
                  <a:srgbClr val="704430"/>
                </a:solidFill>
                <a:latin typeface="Nunito"/>
              </a:rPr>
              <a:t>sebagai</a:t>
            </a:r>
            <a:r>
              <a:rPr lang="en-US" sz="1800" dirty="0">
                <a:solidFill>
                  <a:srgbClr val="704430"/>
                </a:solidFill>
                <a:latin typeface="Nunito"/>
              </a:rPr>
              <a:t> </a:t>
            </a:r>
            <a:r>
              <a:rPr lang="en-US" sz="1800" dirty="0" err="1">
                <a:solidFill>
                  <a:srgbClr val="704430"/>
                </a:solidFill>
                <a:latin typeface="Nunito"/>
              </a:rPr>
              <a:t>np.array</a:t>
            </a:r>
            <a:r>
              <a:rPr lang="en-US" sz="1800" dirty="0">
                <a:solidFill>
                  <a:srgbClr val="704430"/>
                </a:solidFill>
                <a:latin typeface="Nunito"/>
              </a:rPr>
              <a:t>([649.6094, 651.853125, 653.033, 652.35])</a:t>
            </a:r>
          </a:p>
          <a:p>
            <a:pPr marL="537211" lvl="1" indent="-342900">
              <a:lnSpc>
                <a:spcPts val="2880"/>
              </a:lnSpc>
              <a:buFont typeface="+mj-lt"/>
              <a:buAutoNum type="arabicPeriod"/>
            </a:pPr>
            <a:r>
              <a:rPr lang="en-US" sz="1800" dirty="0" err="1">
                <a:solidFill>
                  <a:srgbClr val="704430"/>
                </a:solidFill>
                <a:latin typeface="Nunito"/>
              </a:rPr>
              <a:t>membuat</a:t>
            </a:r>
            <a:r>
              <a:rPr lang="en-US" sz="1800" dirty="0">
                <a:solidFill>
                  <a:srgbClr val="704430"/>
                </a:solidFill>
                <a:latin typeface="Nunito"/>
              </a:rPr>
              <a:t> list </a:t>
            </a:r>
            <a:r>
              <a:rPr lang="en-US" sz="1800" dirty="0" err="1">
                <a:solidFill>
                  <a:srgbClr val="704430"/>
                </a:solidFill>
                <a:latin typeface="Nunito"/>
              </a:rPr>
              <a:t>fxv</a:t>
            </a:r>
            <a:r>
              <a:rPr lang="en-US" sz="1800" dirty="0">
                <a:solidFill>
                  <a:srgbClr val="704430"/>
                </a:solidFill>
                <a:latin typeface="Nunito"/>
              </a:rPr>
              <a:t> </a:t>
            </a:r>
            <a:r>
              <a:rPr lang="en-US" sz="1800" dirty="0" err="1">
                <a:solidFill>
                  <a:srgbClr val="704430"/>
                </a:solidFill>
                <a:latin typeface="Nunito"/>
              </a:rPr>
              <a:t>kosong</a:t>
            </a:r>
            <a:endParaRPr lang="en-US" sz="1800" dirty="0">
              <a:solidFill>
                <a:srgbClr val="704430"/>
              </a:solidFill>
              <a:latin typeface="Nunito"/>
            </a:endParaRPr>
          </a:p>
          <a:p>
            <a:pPr marL="537211" lvl="1" indent="-342900">
              <a:lnSpc>
                <a:spcPts val="2880"/>
              </a:lnSpc>
              <a:buFont typeface="+mj-lt"/>
              <a:buAutoNum type="arabicPeriod"/>
            </a:pPr>
            <a:r>
              <a:rPr lang="en-US" sz="1800" dirty="0" err="1">
                <a:solidFill>
                  <a:srgbClr val="704430"/>
                </a:solidFill>
                <a:latin typeface="Nunito"/>
              </a:rPr>
              <a:t>memasukkan</a:t>
            </a:r>
            <a:r>
              <a:rPr lang="en-US" sz="1800" dirty="0">
                <a:solidFill>
                  <a:srgbClr val="704430"/>
                </a:solidFill>
                <a:latin typeface="Nunito"/>
              </a:rPr>
              <a:t> tv </a:t>
            </a:r>
            <a:r>
              <a:rPr lang="en-US" sz="1800" dirty="0" err="1">
                <a:solidFill>
                  <a:srgbClr val="704430"/>
                </a:solidFill>
                <a:latin typeface="Nunito"/>
              </a:rPr>
              <a:t>ke</a:t>
            </a:r>
            <a:r>
              <a:rPr lang="en-US" sz="1800" dirty="0">
                <a:solidFill>
                  <a:srgbClr val="704430"/>
                </a:solidFill>
                <a:latin typeface="Nunito"/>
              </a:rPr>
              <a:t> </a:t>
            </a:r>
            <a:r>
              <a:rPr lang="en-US" sz="1800" dirty="0" err="1">
                <a:solidFill>
                  <a:srgbClr val="704430"/>
                </a:solidFill>
                <a:latin typeface="Nunito"/>
              </a:rPr>
              <a:t>dalam</a:t>
            </a:r>
            <a:r>
              <a:rPr lang="en-US" sz="1800" dirty="0">
                <a:solidFill>
                  <a:srgbClr val="704430"/>
                </a:solidFill>
                <a:latin typeface="Nunito"/>
              </a:rPr>
              <a:t> list </a:t>
            </a:r>
            <a:r>
              <a:rPr lang="en-US" sz="1800" dirty="0" err="1">
                <a:solidFill>
                  <a:srgbClr val="704430"/>
                </a:solidFill>
                <a:latin typeface="Nunito"/>
              </a:rPr>
              <a:t>fxv</a:t>
            </a:r>
            <a:endParaRPr lang="en-US" sz="1800" dirty="0">
              <a:solidFill>
                <a:srgbClr val="704430"/>
              </a:solidFill>
              <a:latin typeface="Nunito"/>
            </a:endParaRPr>
          </a:p>
          <a:p>
            <a:pPr marL="537211" lvl="1" indent="-342900">
              <a:lnSpc>
                <a:spcPts val="2880"/>
              </a:lnSpc>
              <a:buFont typeface="+mj-lt"/>
              <a:buAutoNum type="arabicPeriod"/>
            </a:pPr>
            <a:r>
              <a:rPr lang="en-US" sz="1800" dirty="0" err="1">
                <a:solidFill>
                  <a:srgbClr val="704430"/>
                </a:solidFill>
                <a:latin typeface="Nunito"/>
              </a:rPr>
              <a:t>mendefinisikan</a:t>
            </a:r>
            <a:r>
              <a:rPr lang="en-US" sz="1800" dirty="0">
                <a:solidFill>
                  <a:srgbClr val="704430"/>
                </a:solidFill>
                <a:latin typeface="Nunito"/>
              </a:rPr>
              <a:t> </a:t>
            </a:r>
            <a:r>
              <a:rPr lang="en-US" sz="1800" dirty="0" err="1">
                <a:solidFill>
                  <a:srgbClr val="704430"/>
                </a:solidFill>
                <a:latin typeface="Nunito"/>
              </a:rPr>
              <a:t>judulx_v</a:t>
            </a:r>
            <a:r>
              <a:rPr lang="en-US" sz="1800" dirty="0">
                <a:solidFill>
                  <a:srgbClr val="704430"/>
                </a:solidFill>
                <a:latin typeface="Nunito"/>
              </a:rPr>
              <a:t> </a:t>
            </a:r>
            <a:r>
              <a:rPr lang="en-US" sz="1800" dirty="0" err="1">
                <a:solidFill>
                  <a:srgbClr val="704430"/>
                </a:solidFill>
                <a:latin typeface="Nunito"/>
              </a:rPr>
              <a:t>sebagai</a:t>
            </a:r>
            <a:r>
              <a:rPr lang="en-US" sz="1800" dirty="0">
                <a:solidFill>
                  <a:srgbClr val="704430"/>
                </a:solidFill>
                <a:latin typeface="Nunito"/>
              </a:rPr>
              <a:t> 'Voltage (V)'</a:t>
            </a:r>
          </a:p>
          <a:p>
            <a:pPr marL="537211" lvl="1" indent="-342900">
              <a:lnSpc>
                <a:spcPts val="2880"/>
              </a:lnSpc>
              <a:buFont typeface="+mj-lt"/>
              <a:buAutoNum type="arabicPeriod"/>
            </a:pPr>
            <a:r>
              <a:rPr lang="en-US" sz="1800" dirty="0" err="1">
                <a:solidFill>
                  <a:srgbClr val="704430"/>
                </a:solidFill>
                <a:latin typeface="Nunito"/>
              </a:rPr>
              <a:t>mendefinsikan</a:t>
            </a:r>
            <a:r>
              <a:rPr lang="en-US" sz="1800" dirty="0">
                <a:solidFill>
                  <a:srgbClr val="704430"/>
                </a:solidFill>
                <a:latin typeface="Nunito"/>
              </a:rPr>
              <a:t> </a:t>
            </a:r>
            <a:r>
              <a:rPr lang="en-US" sz="1800" dirty="0" err="1">
                <a:solidFill>
                  <a:srgbClr val="704430"/>
                </a:solidFill>
                <a:latin typeface="Nunito"/>
              </a:rPr>
              <a:t>judul_v</a:t>
            </a:r>
            <a:r>
              <a:rPr lang="en-US" sz="1800" dirty="0">
                <a:solidFill>
                  <a:srgbClr val="704430"/>
                </a:solidFill>
                <a:latin typeface="Nunito"/>
              </a:rPr>
              <a:t> </a:t>
            </a:r>
            <a:r>
              <a:rPr lang="en-US" sz="1800" dirty="0" err="1">
                <a:solidFill>
                  <a:srgbClr val="704430"/>
                </a:solidFill>
                <a:latin typeface="Nunito"/>
              </a:rPr>
              <a:t>sebagai</a:t>
            </a:r>
            <a:r>
              <a:rPr lang="en-US" sz="1800" dirty="0">
                <a:solidFill>
                  <a:srgbClr val="704430"/>
                </a:solidFill>
                <a:latin typeface="Nunito"/>
              </a:rPr>
              <a:t> 'AFM Cantilever Stiffness Measurement'</a:t>
            </a:r>
          </a:p>
          <a:p>
            <a:pPr marL="537211" lvl="1" indent="-342900">
              <a:lnSpc>
                <a:spcPts val="2880"/>
              </a:lnSpc>
              <a:buFont typeface="+mj-lt"/>
              <a:buAutoNum type="arabicPeriod"/>
            </a:pPr>
            <a:r>
              <a:rPr lang="en-US" sz="1800" dirty="0" err="1">
                <a:solidFill>
                  <a:srgbClr val="704430"/>
                </a:solidFill>
                <a:latin typeface="Nunito"/>
              </a:rPr>
              <a:t>mendefinsikan</a:t>
            </a:r>
            <a:r>
              <a:rPr lang="en-US" sz="1800" dirty="0">
                <a:solidFill>
                  <a:srgbClr val="704430"/>
                </a:solidFill>
                <a:latin typeface="Nunito"/>
              </a:rPr>
              <a:t> </a:t>
            </a:r>
            <a:r>
              <a:rPr lang="en-US" sz="1800" dirty="0" err="1">
                <a:solidFill>
                  <a:srgbClr val="704430"/>
                </a:solidFill>
                <a:latin typeface="Nunito"/>
              </a:rPr>
              <a:t>size_v</a:t>
            </a:r>
            <a:r>
              <a:rPr lang="en-US" sz="1800" dirty="0">
                <a:solidFill>
                  <a:srgbClr val="704430"/>
                </a:solidFill>
                <a:latin typeface="Nunito"/>
              </a:rPr>
              <a:t> = 10, 2</a:t>
            </a:r>
          </a:p>
          <a:p>
            <a:pPr marL="342900" indent="-342900">
              <a:lnSpc>
                <a:spcPts val="2880"/>
              </a:lnSpc>
              <a:buFont typeface="+mj-lt"/>
              <a:buAutoNum type="arabicPeriod"/>
            </a:pPr>
            <a:endParaRPr lang="en-US" sz="1800" dirty="0">
              <a:solidFill>
                <a:srgbClr val="704430"/>
              </a:solidFill>
              <a:latin typeface="Nunito"/>
            </a:endParaRPr>
          </a:p>
        </p:txBody>
      </p:sp>
      <p:sp>
        <p:nvSpPr>
          <p:cNvPr id="19" name="TextBox 19"/>
          <p:cNvSpPr txBox="1"/>
          <p:nvPr/>
        </p:nvSpPr>
        <p:spPr>
          <a:xfrm>
            <a:off x="9592952" y="1106624"/>
            <a:ext cx="7757680" cy="7786106"/>
          </a:xfrm>
          <a:prstGeom prst="rect">
            <a:avLst/>
          </a:prstGeom>
        </p:spPr>
        <p:txBody>
          <a:bodyPr lIns="0" tIns="0" rIns="0" bIns="0" rtlCol="0" anchor="t">
            <a:spAutoFit/>
          </a:bodyPr>
          <a:lstStyle/>
          <a:p>
            <a:pPr marL="537211" lvl="1" indent="-342900">
              <a:lnSpc>
                <a:spcPts val="2880"/>
              </a:lnSpc>
              <a:buFont typeface="+mj-lt"/>
              <a:buAutoNum type="arabicPeriod" startAt="19"/>
            </a:pPr>
            <a:r>
              <a:rPr lang="en-US" sz="1800" dirty="0" err="1">
                <a:solidFill>
                  <a:srgbClr val="704430"/>
                </a:solidFill>
                <a:latin typeface="Nunito"/>
              </a:rPr>
              <a:t>memasukkan</a:t>
            </a:r>
            <a:r>
              <a:rPr lang="en-US" sz="1800" dirty="0">
                <a:solidFill>
                  <a:srgbClr val="704430"/>
                </a:solidFill>
                <a:latin typeface="Nunito"/>
              </a:rPr>
              <a:t> </a:t>
            </a:r>
            <a:r>
              <a:rPr lang="en-US" sz="1800" dirty="0" err="1">
                <a:solidFill>
                  <a:srgbClr val="704430"/>
                </a:solidFill>
                <a:latin typeface="Nunito"/>
              </a:rPr>
              <a:t>detik_C</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err="1">
                <a:solidFill>
                  <a:srgbClr val="704430"/>
                </a:solidFill>
                <a:latin typeface="Nunito"/>
              </a:rPr>
              <a:t>memasukkan</a:t>
            </a:r>
            <a:r>
              <a:rPr lang="en-US" sz="1800" dirty="0">
                <a:solidFill>
                  <a:srgbClr val="704430"/>
                </a:solidFill>
                <a:latin typeface="Nunito"/>
              </a:rPr>
              <a:t> </a:t>
            </a:r>
            <a:r>
              <a:rPr lang="en-US" sz="1800" dirty="0" err="1">
                <a:solidFill>
                  <a:srgbClr val="704430"/>
                </a:solidFill>
                <a:latin typeface="Nunito"/>
              </a:rPr>
              <a:t>detik_V</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err="1">
                <a:solidFill>
                  <a:srgbClr val="704430"/>
                </a:solidFill>
                <a:latin typeface="Nunito"/>
              </a:rPr>
              <a:t>memanggil</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newton_interpolation</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err="1">
                <a:solidFill>
                  <a:srgbClr val="704430"/>
                </a:solidFill>
                <a:latin typeface="Nunito"/>
              </a:rPr>
              <a:t>memasukkan</a:t>
            </a:r>
            <a:r>
              <a:rPr lang="en-US" sz="1800" dirty="0">
                <a:solidFill>
                  <a:srgbClr val="704430"/>
                </a:solidFill>
                <a:latin typeface="Nunito"/>
              </a:rPr>
              <a:t> </a:t>
            </a:r>
            <a:r>
              <a:rPr lang="en-US" sz="1800" dirty="0" err="1">
                <a:solidFill>
                  <a:srgbClr val="704430"/>
                </a:solidFill>
                <a:latin typeface="Nunito"/>
              </a:rPr>
              <a:t>nilai</a:t>
            </a:r>
            <a:r>
              <a:rPr lang="en-US" sz="1800" dirty="0">
                <a:solidFill>
                  <a:srgbClr val="704430"/>
                </a:solidFill>
                <a:latin typeface="Nunito"/>
              </a:rPr>
              <a:t> C, </a:t>
            </a:r>
            <a:r>
              <a:rPr lang="en-US" sz="1800" dirty="0" err="1">
                <a:solidFill>
                  <a:srgbClr val="704430"/>
                </a:solidFill>
                <a:latin typeface="Nunito"/>
              </a:rPr>
              <a:t>fxc</a:t>
            </a:r>
            <a:r>
              <a:rPr lang="en-US" sz="1800" dirty="0">
                <a:solidFill>
                  <a:srgbClr val="704430"/>
                </a:solidFill>
                <a:latin typeface="Nunito"/>
              </a:rPr>
              <a:t>, </a:t>
            </a:r>
            <a:r>
              <a:rPr lang="en-US" sz="1800" dirty="0" err="1">
                <a:solidFill>
                  <a:srgbClr val="704430"/>
                </a:solidFill>
                <a:latin typeface="Nunito"/>
              </a:rPr>
              <a:t>detik_c</a:t>
            </a:r>
            <a:r>
              <a:rPr lang="en-US" sz="1800" dirty="0">
                <a:solidFill>
                  <a:srgbClr val="704430"/>
                </a:solidFill>
                <a:latin typeface="Nunito"/>
              </a:rPr>
              <a:t> </a:t>
            </a:r>
            <a:r>
              <a:rPr lang="en-US" sz="1800" dirty="0" err="1">
                <a:solidFill>
                  <a:srgbClr val="704430"/>
                </a:solidFill>
                <a:latin typeface="Nunito"/>
              </a:rPr>
              <a:t>ke</a:t>
            </a:r>
            <a:r>
              <a:rPr lang="en-US" sz="1800" dirty="0">
                <a:solidFill>
                  <a:srgbClr val="704430"/>
                </a:solidFill>
                <a:latin typeface="Nunito"/>
              </a:rPr>
              <a:t> </a:t>
            </a:r>
            <a:r>
              <a:rPr lang="en-US" sz="1800" dirty="0" err="1">
                <a:solidFill>
                  <a:srgbClr val="704430"/>
                </a:solidFill>
                <a:latin typeface="Nunito"/>
              </a:rPr>
              <a:t>dalam</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newton_interpolation</a:t>
            </a:r>
            <a:r>
              <a:rPr lang="en-US" sz="1800" dirty="0">
                <a:solidFill>
                  <a:srgbClr val="704430"/>
                </a:solidFill>
                <a:latin typeface="Nunito"/>
              </a:rPr>
              <a:t> dan </a:t>
            </a:r>
            <a:r>
              <a:rPr lang="en-US" sz="1800" dirty="0" err="1">
                <a:solidFill>
                  <a:srgbClr val="704430"/>
                </a:solidFill>
                <a:latin typeface="Nunito"/>
              </a:rPr>
              <a:t>mendefinisikannya</a:t>
            </a:r>
            <a:r>
              <a:rPr lang="en-US" sz="1800" dirty="0">
                <a:solidFill>
                  <a:srgbClr val="704430"/>
                </a:solidFill>
                <a:latin typeface="Nunito"/>
              </a:rPr>
              <a:t> </a:t>
            </a:r>
            <a:r>
              <a:rPr lang="en-US" sz="1800" dirty="0" err="1">
                <a:solidFill>
                  <a:srgbClr val="704430"/>
                </a:solidFill>
                <a:latin typeface="Nunito"/>
              </a:rPr>
              <a:t>dengan</a:t>
            </a:r>
            <a:r>
              <a:rPr lang="en-US" sz="1800" dirty="0">
                <a:solidFill>
                  <a:srgbClr val="704430"/>
                </a:solidFill>
                <a:latin typeface="Nunito"/>
              </a:rPr>
              <a:t> </a:t>
            </a:r>
            <a:r>
              <a:rPr lang="en-US" sz="1800" dirty="0" err="1">
                <a:solidFill>
                  <a:srgbClr val="704430"/>
                </a:solidFill>
                <a:latin typeface="Nunito"/>
              </a:rPr>
              <a:t>fnx_c</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err="1">
                <a:solidFill>
                  <a:srgbClr val="704430"/>
                </a:solidFill>
                <a:latin typeface="Nunito"/>
              </a:rPr>
              <a:t>memanggil</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tabel</a:t>
            </a:r>
            <a:r>
              <a:rPr lang="en-US" sz="1800" dirty="0">
                <a:solidFill>
                  <a:srgbClr val="704430"/>
                </a:solidFill>
                <a:latin typeface="Nunito"/>
              </a:rPr>
              <a:t> dan </a:t>
            </a:r>
            <a:r>
              <a:rPr lang="en-US" sz="1800" dirty="0" err="1">
                <a:solidFill>
                  <a:srgbClr val="704430"/>
                </a:solidFill>
                <a:latin typeface="Nunito"/>
              </a:rPr>
              <a:t>memasukkan</a:t>
            </a:r>
            <a:r>
              <a:rPr lang="en-US" sz="1800" dirty="0">
                <a:solidFill>
                  <a:srgbClr val="704430"/>
                </a:solidFill>
                <a:latin typeface="Nunito"/>
              </a:rPr>
              <a:t> C, </a:t>
            </a:r>
            <a:r>
              <a:rPr lang="en-US" sz="1800" dirty="0" err="1">
                <a:solidFill>
                  <a:srgbClr val="704430"/>
                </a:solidFill>
                <a:latin typeface="Nunito"/>
              </a:rPr>
              <a:t>tc</a:t>
            </a:r>
            <a:r>
              <a:rPr lang="en-US" sz="1800" dirty="0">
                <a:solidFill>
                  <a:srgbClr val="704430"/>
                </a:solidFill>
                <a:latin typeface="Nunito"/>
              </a:rPr>
              <a:t>, </a:t>
            </a:r>
            <a:r>
              <a:rPr lang="en-US" sz="1800" dirty="0" err="1">
                <a:solidFill>
                  <a:srgbClr val="704430"/>
                </a:solidFill>
                <a:latin typeface="Nunito"/>
              </a:rPr>
              <a:t>fxc</a:t>
            </a:r>
            <a:r>
              <a:rPr lang="en-US" sz="1800" dirty="0">
                <a:solidFill>
                  <a:srgbClr val="704430"/>
                </a:solidFill>
                <a:latin typeface="Nunito"/>
              </a:rPr>
              <a:t>, </a:t>
            </a:r>
            <a:r>
              <a:rPr lang="en-US" sz="1800" dirty="0" err="1">
                <a:solidFill>
                  <a:srgbClr val="704430"/>
                </a:solidFill>
                <a:latin typeface="Nunito"/>
              </a:rPr>
              <a:t>judul_c</a:t>
            </a:r>
            <a:r>
              <a:rPr lang="en-US" sz="1800" dirty="0">
                <a:solidFill>
                  <a:srgbClr val="704430"/>
                </a:solidFill>
                <a:latin typeface="Nunito"/>
              </a:rPr>
              <a:t>, </a:t>
            </a:r>
            <a:r>
              <a:rPr lang="en-US" sz="1800" dirty="0" err="1">
                <a:solidFill>
                  <a:srgbClr val="704430"/>
                </a:solidFill>
                <a:latin typeface="Nunito"/>
              </a:rPr>
              <a:t>tabel_xc</a:t>
            </a:r>
            <a:r>
              <a:rPr lang="en-US" sz="1800" dirty="0">
                <a:solidFill>
                  <a:srgbClr val="704430"/>
                </a:solidFill>
                <a:latin typeface="Nunito"/>
              </a:rPr>
              <a:t> </a:t>
            </a:r>
            <a:r>
              <a:rPr lang="en-US" sz="1800" dirty="0" err="1">
                <a:solidFill>
                  <a:srgbClr val="704430"/>
                </a:solidFill>
                <a:latin typeface="Nunito"/>
              </a:rPr>
              <a:t>ke</a:t>
            </a:r>
            <a:r>
              <a:rPr lang="en-US" sz="1800" dirty="0">
                <a:solidFill>
                  <a:srgbClr val="704430"/>
                </a:solidFill>
                <a:latin typeface="Nunito"/>
              </a:rPr>
              <a:t> </a:t>
            </a:r>
            <a:r>
              <a:rPr lang="en-US" sz="1800" dirty="0" err="1">
                <a:solidFill>
                  <a:srgbClr val="704430"/>
                </a:solidFill>
                <a:latin typeface="Nunito"/>
              </a:rPr>
              <a:t>dalam</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tabel</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err="1">
                <a:solidFill>
                  <a:srgbClr val="704430"/>
                </a:solidFill>
                <a:latin typeface="Nunito"/>
              </a:rPr>
              <a:t>memanggil</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grafik</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err="1">
                <a:solidFill>
                  <a:srgbClr val="704430"/>
                </a:solidFill>
                <a:latin typeface="Nunito"/>
              </a:rPr>
              <a:t>memasukkan</a:t>
            </a:r>
            <a:r>
              <a:rPr lang="en-US" sz="1800" dirty="0">
                <a:solidFill>
                  <a:srgbClr val="704430"/>
                </a:solidFill>
                <a:latin typeface="Nunito"/>
              </a:rPr>
              <a:t> C, </a:t>
            </a:r>
            <a:r>
              <a:rPr lang="en-US" sz="1800" dirty="0" err="1">
                <a:solidFill>
                  <a:srgbClr val="704430"/>
                </a:solidFill>
                <a:latin typeface="Nunito"/>
              </a:rPr>
              <a:t>tc</a:t>
            </a:r>
            <a:r>
              <a:rPr lang="en-US" sz="1800" dirty="0">
                <a:solidFill>
                  <a:srgbClr val="704430"/>
                </a:solidFill>
                <a:latin typeface="Nunito"/>
              </a:rPr>
              <a:t>, </a:t>
            </a:r>
            <a:r>
              <a:rPr lang="en-US" sz="1800" dirty="0" err="1">
                <a:solidFill>
                  <a:srgbClr val="704430"/>
                </a:solidFill>
                <a:latin typeface="Nunito"/>
              </a:rPr>
              <a:t>detik_c</a:t>
            </a:r>
            <a:r>
              <a:rPr lang="en-US" sz="1800" dirty="0">
                <a:solidFill>
                  <a:srgbClr val="704430"/>
                </a:solidFill>
                <a:latin typeface="Nunito"/>
              </a:rPr>
              <a:t>, </a:t>
            </a:r>
            <a:r>
              <a:rPr lang="en-US" sz="1800" dirty="0" err="1">
                <a:solidFill>
                  <a:srgbClr val="704430"/>
                </a:solidFill>
                <a:latin typeface="Nunito"/>
              </a:rPr>
              <a:t>fnx_c</a:t>
            </a:r>
            <a:r>
              <a:rPr lang="en-US" sz="1800" dirty="0">
                <a:solidFill>
                  <a:srgbClr val="704430"/>
                </a:solidFill>
                <a:latin typeface="Nunito"/>
              </a:rPr>
              <a:t>, </a:t>
            </a:r>
            <a:r>
              <a:rPr lang="en-US" sz="1800" dirty="0" err="1">
                <a:solidFill>
                  <a:srgbClr val="704430"/>
                </a:solidFill>
                <a:latin typeface="Nunito"/>
              </a:rPr>
              <a:t>judulx_c</a:t>
            </a:r>
            <a:r>
              <a:rPr lang="en-US" sz="1800" dirty="0">
                <a:solidFill>
                  <a:srgbClr val="704430"/>
                </a:solidFill>
                <a:latin typeface="Nunito"/>
              </a:rPr>
              <a:t>, </a:t>
            </a:r>
            <a:r>
              <a:rPr lang="en-US" sz="1800" dirty="0" err="1">
                <a:solidFill>
                  <a:srgbClr val="704430"/>
                </a:solidFill>
                <a:latin typeface="Nunito"/>
              </a:rPr>
              <a:t>judul_c</a:t>
            </a:r>
            <a:r>
              <a:rPr lang="en-US" sz="1800" dirty="0">
                <a:solidFill>
                  <a:srgbClr val="704430"/>
                </a:solidFill>
                <a:latin typeface="Nunito"/>
              </a:rPr>
              <a:t>, </a:t>
            </a:r>
            <a:r>
              <a:rPr lang="en-US" sz="1800" dirty="0" err="1">
                <a:solidFill>
                  <a:srgbClr val="704430"/>
                </a:solidFill>
                <a:latin typeface="Nunito"/>
              </a:rPr>
              <a:t>size_c</a:t>
            </a:r>
            <a:r>
              <a:rPr lang="en-US" sz="1800" dirty="0">
                <a:solidFill>
                  <a:srgbClr val="704430"/>
                </a:solidFill>
                <a:latin typeface="Nunito"/>
              </a:rPr>
              <a:t> </a:t>
            </a:r>
            <a:r>
              <a:rPr lang="en-US" sz="1800" dirty="0" err="1">
                <a:solidFill>
                  <a:srgbClr val="704430"/>
                </a:solidFill>
                <a:latin typeface="Nunito"/>
              </a:rPr>
              <a:t>ke</a:t>
            </a:r>
            <a:r>
              <a:rPr lang="en-US" sz="1800" dirty="0">
                <a:solidFill>
                  <a:srgbClr val="704430"/>
                </a:solidFill>
                <a:latin typeface="Nunito"/>
              </a:rPr>
              <a:t> </a:t>
            </a:r>
            <a:r>
              <a:rPr lang="en-US" sz="1800" dirty="0" err="1">
                <a:solidFill>
                  <a:srgbClr val="704430"/>
                </a:solidFill>
                <a:latin typeface="Nunito"/>
              </a:rPr>
              <a:t>dalam</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grafik</a:t>
            </a:r>
            <a:r>
              <a:rPr lang="en-US" sz="1800" dirty="0">
                <a:solidFill>
                  <a:srgbClr val="704430"/>
                </a:solidFill>
                <a:latin typeface="Nunito"/>
              </a:rPr>
              <a:t> dan </a:t>
            </a:r>
            <a:r>
              <a:rPr lang="en-US" sz="1800" dirty="0" err="1">
                <a:solidFill>
                  <a:srgbClr val="704430"/>
                </a:solidFill>
                <a:latin typeface="Nunito"/>
              </a:rPr>
              <a:t>mendefinisikannya</a:t>
            </a:r>
            <a:r>
              <a:rPr lang="en-US" sz="1800" dirty="0">
                <a:solidFill>
                  <a:srgbClr val="704430"/>
                </a:solidFill>
                <a:latin typeface="Nunito"/>
              </a:rPr>
              <a:t> </a:t>
            </a:r>
            <a:r>
              <a:rPr lang="en-US" sz="1800" dirty="0" err="1">
                <a:solidFill>
                  <a:srgbClr val="704430"/>
                </a:solidFill>
                <a:latin typeface="Nunito"/>
              </a:rPr>
              <a:t>sebagai</a:t>
            </a:r>
            <a:r>
              <a:rPr lang="en-US" sz="1800" dirty="0">
                <a:solidFill>
                  <a:srgbClr val="704430"/>
                </a:solidFill>
                <a:latin typeface="Nunito"/>
              </a:rPr>
              <a:t> </a:t>
            </a:r>
            <a:r>
              <a:rPr lang="en-US" sz="1800" dirty="0" err="1">
                <a:solidFill>
                  <a:srgbClr val="704430"/>
                </a:solidFill>
                <a:latin typeface="Nunito"/>
              </a:rPr>
              <a:t>graph_c</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err="1">
                <a:solidFill>
                  <a:srgbClr val="704430"/>
                </a:solidFill>
                <a:latin typeface="Nunito"/>
              </a:rPr>
              <a:t>mencetak</a:t>
            </a:r>
            <a:r>
              <a:rPr lang="en-US" sz="1800" dirty="0">
                <a:solidFill>
                  <a:srgbClr val="704430"/>
                </a:solidFill>
                <a:latin typeface="Nunito"/>
              </a:rPr>
              <a:t> f"\</a:t>
            </a:r>
            <a:r>
              <a:rPr lang="en-US" sz="1800" dirty="0" err="1">
                <a:solidFill>
                  <a:srgbClr val="704430"/>
                </a:solidFill>
                <a:latin typeface="Nunito"/>
              </a:rPr>
              <a:t>nKapasitansi</a:t>
            </a:r>
            <a:r>
              <a:rPr lang="en-US" sz="1800" dirty="0">
                <a:solidFill>
                  <a:srgbClr val="704430"/>
                </a:solidFill>
                <a:latin typeface="Nunito"/>
              </a:rPr>
              <a:t> pada {</a:t>
            </a:r>
            <a:r>
              <a:rPr lang="en-US" sz="1800" dirty="0" err="1">
                <a:solidFill>
                  <a:srgbClr val="704430"/>
                </a:solidFill>
                <a:latin typeface="Nunito"/>
              </a:rPr>
              <a:t>detik_c</a:t>
            </a:r>
            <a:r>
              <a:rPr lang="en-US" sz="1800" dirty="0">
                <a:solidFill>
                  <a:srgbClr val="704430"/>
                </a:solidFill>
                <a:latin typeface="Nunito"/>
              </a:rPr>
              <a:t>} s </a:t>
            </a:r>
            <a:r>
              <a:rPr lang="en-US" sz="1800" dirty="0" err="1">
                <a:solidFill>
                  <a:srgbClr val="704430"/>
                </a:solidFill>
                <a:latin typeface="Nunito"/>
              </a:rPr>
              <a:t>adalah</a:t>
            </a:r>
            <a:r>
              <a:rPr lang="en-US" sz="1800" dirty="0">
                <a:solidFill>
                  <a:srgbClr val="704430"/>
                </a:solidFill>
                <a:latin typeface="Nunito"/>
              </a:rPr>
              <a:t> </a:t>
            </a:r>
            <a:r>
              <a:rPr lang="en-US" sz="1800" dirty="0" err="1">
                <a:solidFill>
                  <a:srgbClr val="704430"/>
                </a:solidFill>
                <a:latin typeface="Nunito"/>
              </a:rPr>
              <a:t>sekitar</a:t>
            </a:r>
            <a:r>
              <a:rPr lang="en-US" sz="1800" dirty="0">
                <a:solidFill>
                  <a:srgbClr val="704430"/>
                </a:solidFill>
                <a:latin typeface="Nunito"/>
              </a:rPr>
              <a:t> {</a:t>
            </a:r>
            <a:r>
              <a:rPr lang="en-US" sz="1800" dirty="0" err="1">
                <a:solidFill>
                  <a:srgbClr val="704430"/>
                </a:solidFill>
                <a:latin typeface="Nunito"/>
              </a:rPr>
              <a:t>fnx_c</a:t>
            </a:r>
            <a:r>
              <a:rPr lang="en-US" sz="1800" dirty="0">
                <a:solidFill>
                  <a:srgbClr val="704430"/>
                </a:solidFill>
                <a:latin typeface="Nunito"/>
              </a:rPr>
              <a:t>} pF\n"</a:t>
            </a:r>
          </a:p>
          <a:p>
            <a:pPr marL="537211" lvl="1" indent="-342900">
              <a:lnSpc>
                <a:spcPts val="2880"/>
              </a:lnSpc>
              <a:buFont typeface="+mj-lt"/>
              <a:buAutoNum type="arabicPeriod" startAt="19"/>
            </a:pPr>
            <a:r>
              <a:rPr lang="en-US" sz="1800" dirty="0" err="1">
                <a:solidFill>
                  <a:srgbClr val="704430"/>
                </a:solidFill>
                <a:latin typeface="Nunito"/>
              </a:rPr>
              <a:t>memanggil</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newton_interpolation</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a:solidFill>
                  <a:srgbClr val="704430"/>
                </a:solidFill>
                <a:latin typeface="Nunito"/>
              </a:rPr>
              <a:t> </a:t>
            </a:r>
            <a:r>
              <a:rPr lang="en-US" sz="1800" dirty="0" err="1">
                <a:solidFill>
                  <a:srgbClr val="704430"/>
                </a:solidFill>
                <a:latin typeface="Nunito"/>
              </a:rPr>
              <a:t>memasukkan</a:t>
            </a:r>
            <a:r>
              <a:rPr lang="en-US" sz="1800" dirty="0">
                <a:solidFill>
                  <a:srgbClr val="704430"/>
                </a:solidFill>
                <a:latin typeface="Nunito"/>
              </a:rPr>
              <a:t> V, </a:t>
            </a:r>
            <a:r>
              <a:rPr lang="en-US" sz="1800" dirty="0" err="1">
                <a:solidFill>
                  <a:srgbClr val="704430"/>
                </a:solidFill>
                <a:latin typeface="Nunito"/>
              </a:rPr>
              <a:t>fxv</a:t>
            </a:r>
            <a:r>
              <a:rPr lang="en-US" sz="1800" dirty="0">
                <a:solidFill>
                  <a:srgbClr val="704430"/>
                </a:solidFill>
                <a:latin typeface="Nunito"/>
              </a:rPr>
              <a:t>, </a:t>
            </a:r>
            <a:r>
              <a:rPr lang="en-US" sz="1800" dirty="0" err="1">
                <a:solidFill>
                  <a:srgbClr val="704430"/>
                </a:solidFill>
                <a:latin typeface="Nunito"/>
              </a:rPr>
              <a:t>detik_v</a:t>
            </a:r>
            <a:r>
              <a:rPr lang="en-US" sz="1800" dirty="0">
                <a:solidFill>
                  <a:srgbClr val="704430"/>
                </a:solidFill>
                <a:latin typeface="Nunito"/>
              </a:rPr>
              <a:t> </a:t>
            </a:r>
            <a:r>
              <a:rPr lang="en-US" sz="1800" dirty="0" err="1">
                <a:solidFill>
                  <a:srgbClr val="704430"/>
                </a:solidFill>
                <a:latin typeface="Nunito"/>
              </a:rPr>
              <a:t>ke</a:t>
            </a:r>
            <a:r>
              <a:rPr lang="en-US" sz="1800" dirty="0">
                <a:solidFill>
                  <a:srgbClr val="704430"/>
                </a:solidFill>
                <a:latin typeface="Nunito"/>
              </a:rPr>
              <a:t> </a:t>
            </a:r>
            <a:r>
              <a:rPr lang="en-US" sz="1800" dirty="0" err="1">
                <a:solidFill>
                  <a:srgbClr val="704430"/>
                </a:solidFill>
                <a:latin typeface="Nunito"/>
              </a:rPr>
              <a:t>dalam</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newton_interpolation</a:t>
            </a:r>
            <a:r>
              <a:rPr lang="en-US" sz="1800" dirty="0">
                <a:solidFill>
                  <a:srgbClr val="704430"/>
                </a:solidFill>
                <a:latin typeface="Nunito"/>
              </a:rPr>
              <a:t> dan </a:t>
            </a:r>
            <a:r>
              <a:rPr lang="en-US" sz="1800" dirty="0" err="1">
                <a:solidFill>
                  <a:srgbClr val="704430"/>
                </a:solidFill>
                <a:latin typeface="Nunito"/>
              </a:rPr>
              <a:t>mendefinisikannya</a:t>
            </a:r>
            <a:r>
              <a:rPr lang="en-US" sz="1800" dirty="0">
                <a:solidFill>
                  <a:srgbClr val="704430"/>
                </a:solidFill>
                <a:latin typeface="Nunito"/>
              </a:rPr>
              <a:t> </a:t>
            </a:r>
            <a:r>
              <a:rPr lang="en-US" sz="1800" dirty="0" err="1">
                <a:solidFill>
                  <a:srgbClr val="704430"/>
                </a:solidFill>
                <a:latin typeface="Nunito"/>
              </a:rPr>
              <a:t>sebagai</a:t>
            </a:r>
            <a:r>
              <a:rPr lang="en-US" sz="1800" dirty="0">
                <a:solidFill>
                  <a:srgbClr val="704430"/>
                </a:solidFill>
                <a:latin typeface="Nunito"/>
              </a:rPr>
              <a:t> </a:t>
            </a:r>
            <a:r>
              <a:rPr lang="en-US" sz="1800" dirty="0" err="1">
                <a:solidFill>
                  <a:srgbClr val="704430"/>
                </a:solidFill>
                <a:latin typeface="Nunito"/>
              </a:rPr>
              <a:t>fnx_v</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err="1">
                <a:solidFill>
                  <a:srgbClr val="704430"/>
                </a:solidFill>
                <a:latin typeface="Nunito"/>
              </a:rPr>
              <a:t>memanggil</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tabel</a:t>
            </a:r>
            <a:r>
              <a:rPr lang="en-US" sz="1800" dirty="0">
                <a:solidFill>
                  <a:srgbClr val="704430"/>
                </a:solidFill>
                <a:latin typeface="Nunito"/>
              </a:rPr>
              <a:t> dan </a:t>
            </a:r>
            <a:r>
              <a:rPr lang="en-US" sz="1800" dirty="0" err="1">
                <a:solidFill>
                  <a:srgbClr val="704430"/>
                </a:solidFill>
                <a:latin typeface="Nunito"/>
              </a:rPr>
              <a:t>memasukkan</a:t>
            </a:r>
            <a:r>
              <a:rPr lang="en-US" sz="1800" dirty="0">
                <a:solidFill>
                  <a:srgbClr val="704430"/>
                </a:solidFill>
                <a:latin typeface="Nunito"/>
              </a:rPr>
              <a:t> V, tv, </a:t>
            </a:r>
            <a:r>
              <a:rPr lang="en-US" sz="1800" dirty="0" err="1">
                <a:solidFill>
                  <a:srgbClr val="704430"/>
                </a:solidFill>
                <a:latin typeface="Nunito"/>
              </a:rPr>
              <a:t>fxv</a:t>
            </a:r>
            <a:r>
              <a:rPr lang="en-US" sz="1800" dirty="0">
                <a:solidFill>
                  <a:srgbClr val="704430"/>
                </a:solidFill>
                <a:latin typeface="Nunito"/>
              </a:rPr>
              <a:t>, </a:t>
            </a:r>
            <a:r>
              <a:rPr lang="en-US" sz="1800" dirty="0" err="1">
                <a:solidFill>
                  <a:srgbClr val="704430"/>
                </a:solidFill>
                <a:latin typeface="Nunito"/>
              </a:rPr>
              <a:t>judul_v</a:t>
            </a:r>
            <a:r>
              <a:rPr lang="en-US" sz="1800" dirty="0">
                <a:solidFill>
                  <a:srgbClr val="704430"/>
                </a:solidFill>
                <a:latin typeface="Nunito"/>
              </a:rPr>
              <a:t>, </a:t>
            </a:r>
            <a:r>
              <a:rPr lang="en-US" sz="1800" dirty="0" err="1">
                <a:solidFill>
                  <a:srgbClr val="704430"/>
                </a:solidFill>
                <a:latin typeface="Nunito"/>
              </a:rPr>
              <a:t>tabel_xv</a:t>
            </a:r>
            <a:r>
              <a:rPr lang="en-US" sz="1800" dirty="0">
                <a:solidFill>
                  <a:srgbClr val="704430"/>
                </a:solidFill>
                <a:latin typeface="Nunito"/>
              </a:rPr>
              <a:t> </a:t>
            </a:r>
            <a:r>
              <a:rPr lang="en-US" sz="1800" dirty="0" err="1">
                <a:solidFill>
                  <a:srgbClr val="704430"/>
                </a:solidFill>
                <a:latin typeface="Nunito"/>
              </a:rPr>
              <a:t>ke</a:t>
            </a:r>
            <a:r>
              <a:rPr lang="en-US" sz="1800" dirty="0">
                <a:solidFill>
                  <a:srgbClr val="704430"/>
                </a:solidFill>
                <a:latin typeface="Nunito"/>
              </a:rPr>
              <a:t> </a:t>
            </a:r>
            <a:r>
              <a:rPr lang="en-US" sz="1800" dirty="0" err="1">
                <a:solidFill>
                  <a:srgbClr val="704430"/>
                </a:solidFill>
                <a:latin typeface="Nunito"/>
              </a:rPr>
              <a:t>dalam</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tabel</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err="1">
                <a:solidFill>
                  <a:srgbClr val="704430"/>
                </a:solidFill>
                <a:latin typeface="Nunito"/>
              </a:rPr>
              <a:t>memanggil</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grafik</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err="1">
                <a:solidFill>
                  <a:srgbClr val="704430"/>
                </a:solidFill>
                <a:latin typeface="Nunito"/>
              </a:rPr>
              <a:t>memasukkan</a:t>
            </a:r>
            <a:r>
              <a:rPr lang="en-US" sz="1800" dirty="0">
                <a:solidFill>
                  <a:srgbClr val="704430"/>
                </a:solidFill>
                <a:latin typeface="Nunito"/>
              </a:rPr>
              <a:t> V, tv, </a:t>
            </a:r>
            <a:r>
              <a:rPr lang="en-US" sz="1800" dirty="0" err="1">
                <a:solidFill>
                  <a:srgbClr val="704430"/>
                </a:solidFill>
                <a:latin typeface="Nunito"/>
              </a:rPr>
              <a:t>detik_v</a:t>
            </a:r>
            <a:r>
              <a:rPr lang="en-US" sz="1800" dirty="0">
                <a:solidFill>
                  <a:srgbClr val="704430"/>
                </a:solidFill>
                <a:latin typeface="Nunito"/>
              </a:rPr>
              <a:t>, </a:t>
            </a:r>
            <a:r>
              <a:rPr lang="en-US" sz="1800" dirty="0" err="1">
                <a:solidFill>
                  <a:srgbClr val="704430"/>
                </a:solidFill>
                <a:latin typeface="Nunito"/>
              </a:rPr>
              <a:t>fnx_v</a:t>
            </a:r>
            <a:r>
              <a:rPr lang="en-US" sz="1800" dirty="0">
                <a:solidFill>
                  <a:srgbClr val="704430"/>
                </a:solidFill>
                <a:latin typeface="Nunito"/>
              </a:rPr>
              <a:t>, </a:t>
            </a:r>
            <a:r>
              <a:rPr lang="en-US" sz="1800" dirty="0" err="1">
                <a:solidFill>
                  <a:srgbClr val="704430"/>
                </a:solidFill>
                <a:latin typeface="Nunito"/>
              </a:rPr>
              <a:t>judulx_v</a:t>
            </a:r>
            <a:r>
              <a:rPr lang="en-US" sz="1800" dirty="0">
                <a:solidFill>
                  <a:srgbClr val="704430"/>
                </a:solidFill>
                <a:latin typeface="Nunito"/>
              </a:rPr>
              <a:t>, </a:t>
            </a:r>
            <a:r>
              <a:rPr lang="en-US" sz="1800" dirty="0" err="1">
                <a:solidFill>
                  <a:srgbClr val="704430"/>
                </a:solidFill>
                <a:latin typeface="Nunito"/>
              </a:rPr>
              <a:t>judul_v</a:t>
            </a:r>
            <a:r>
              <a:rPr lang="en-US" sz="1800" dirty="0">
                <a:solidFill>
                  <a:srgbClr val="704430"/>
                </a:solidFill>
                <a:latin typeface="Nunito"/>
              </a:rPr>
              <a:t>, </a:t>
            </a:r>
            <a:r>
              <a:rPr lang="en-US" sz="1800" dirty="0" err="1">
                <a:solidFill>
                  <a:srgbClr val="704430"/>
                </a:solidFill>
                <a:latin typeface="Nunito"/>
              </a:rPr>
              <a:t>size_v</a:t>
            </a:r>
            <a:r>
              <a:rPr lang="en-US" sz="1800" dirty="0">
                <a:solidFill>
                  <a:srgbClr val="704430"/>
                </a:solidFill>
                <a:latin typeface="Nunito"/>
              </a:rPr>
              <a:t> </a:t>
            </a:r>
            <a:r>
              <a:rPr lang="en-US" sz="1800" dirty="0" err="1">
                <a:solidFill>
                  <a:srgbClr val="704430"/>
                </a:solidFill>
                <a:latin typeface="Nunito"/>
              </a:rPr>
              <a:t>ke</a:t>
            </a:r>
            <a:r>
              <a:rPr lang="en-US" sz="1800" dirty="0">
                <a:solidFill>
                  <a:srgbClr val="704430"/>
                </a:solidFill>
                <a:latin typeface="Nunito"/>
              </a:rPr>
              <a:t> </a:t>
            </a:r>
            <a:r>
              <a:rPr lang="en-US" sz="1800" dirty="0" err="1">
                <a:solidFill>
                  <a:srgbClr val="704430"/>
                </a:solidFill>
                <a:latin typeface="Nunito"/>
              </a:rPr>
              <a:t>dalam</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a:t>
            </a:r>
            <a:r>
              <a:rPr lang="en-US" sz="1800" dirty="0" err="1">
                <a:solidFill>
                  <a:srgbClr val="704430"/>
                </a:solidFill>
                <a:latin typeface="Nunito"/>
              </a:rPr>
              <a:t>grafik</a:t>
            </a:r>
            <a:r>
              <a:rPr lang="en-US" sz="1800" dirty="0">
                <a:solidFill>
                  <a:srgbClr val="704430"/>
                </a:solidFill>
                <a:latin typeface="Nunito"/>
              </a:rPr>
              <a:t> dan </a:t>
            </a:r>
            <a:r>
              <a:rPr lang="en-US" sz="1800" dirty="0" err="1">
                <a:solidFill>
                  <a:srgbClr val="704430"/>
                </a:solidFill>
                <a:latin typeface="Nunito"/>
              </a:rPr>
              <a:t>mendefinisikannya</a:t>
            </a:r>
            <a:r>
              <a:rPr lang="en-US" sz="1800" dirty="0">
                <a:solidFill>
                  <a:srgbClr val="704430"/>
                </a:solidFill>
                <a:latin typeface="Nunito"/>
              </a:rPr>
              <a:t> </a:t>
            </a:r>
            <a:r>
              <a:rPr lang="en-US" sz="1800" dirty="0" err="1">
                <a:solidFill>
                  <a:srgbClr val="704430"/>
                </a:solidFill>
                <a:latin typeface="Nunito"/>
              </a:rPr>
              <a:t>sebagai</a:t>
            </a:r>
            <a:r>
              <a:rPr lang="en-US" sz="1800" dirty="0">
                <a:solidFill>
                  <a:srgbClr val="704430"/>
                </a:solidFill>
                <a:latin typeface="Nunito"/>
              </a:rPr>
              <a:t> </a:t>
            </a:r>
            <a:r>
              <a:rPr lang="en-US" sz="1800" dirty="0" err="1">
                <a:solidFill>
                  <a:srgbClr val="704430"/>
                </a:solidFill>
                <a:latin typeface="Nunito"/>
              </a:rPr>
              <a:t>graph_v</a:t>
            </a:r>
            <a:endParaRPr lang="en-US" sz="1800" dirty="0">
              <a:solidFill>
                <a:srgbClr val="704430"/>
              </a:solidFill>
              <a:latin typeface="Nunito"/>
            </a:endParaRPr>
          </a:p>
          <a:p>
            <a:pPr marL="537211" lvl="1" indent="-342900">
              <a:lnSpc>
                <a:spcPts val="2880"/>
              </a:lnSpc>
              <a:buFont typeface="+mj-lt"/>
              <a:buAutoNum type="arabicPeriod" startAt="19"/>
            </a:pPr>
            <a:r>
              <a:rPr lang="en-US" sz="1800" dirty="0" err="1">
                <a:solidFill>
                  <a:srgbClr val="704430"/>
                </a:solidFill>
                <a:latin typeface="Nunito"/>
              </a:rPr>
              <a:t>mencetak</a:t>
            </a:r>
            <a:r>
              <a:rPr lang="en-US" sz="1800" dirty="0">
                <a:solidFill>
                  <a:srgbClr val="704430"/>
                </a:solidFill>
                <a:latin typeface="Nunito"/>
              </a:rPr>
              <a:t> f"\</a:t>
            </a:r>
            <a:r>
              <a:rPr lang="en-US" sz="1800" dirty="0" err="1">
                <a:solidFill>
                  <a:srgbClr val="704430"/>
                </a:solidFill>
                <a:latin typeface="Nunito"/>
              </a:rPr>
              <a:t>nTegangan</a:t>
            </a:r>
            <a:r>
              <a:rPr lang="en-US" sz="1800" dirty="0">
                <a:solidFill>
                  <a:srgbClr val="704430"/>
                </a:solidFill>
                <a:latin typeface="Nunito"/>
              </a:rPr>
              <a:t> pada {</a:t>
            </a:r>
            <a:r>
              <a:rPr lang="en-US" sz="1800" dirty="0" err="1">
                <a:solidFill>
                  <a:srgbClr val="704430"/>
                </a:solidFill>
                <a:latin typeface="Nunito"/>
              </a:rPr>
              <a:t>detik_v</a:t>
            </a:r>
            <a:r>
              <a:rPr lang="en-US" sz="1800" dirty="0">
                <a:solidFill>
                  <a:srgbClr val="704430"/>
                </a:solidFill>
                <a:latin typeface="Nunito"/>
              </a:rPr>
              <a:t>} s </a:t>
            </a:r>
            <a:r>
              <a:rPr lang="en-US" sz="1800" dirty="0" err="1">
                <a:solidFill>
                  <a:srgbClr val="704430"/>
                </a:solidFill>
                <a:latin typeface="Nunito"/>
              </a:rPr>
              <a:t>adalah</a:t>
            </a:r>
            <a:r>
              <a:rPr lang="en-US" sz="1800" dirty="0">
                <a:solidFill>
                  <a:srgbClr val="704430"/>
                </a:solidFill>
                <a:latin typeface="Nunito"/>
              </a:rPr>
              <a:t> </a:t>
            </a:r>
            <a:r>
              <a:rPr lang="en-US" sz="1800" dirty="0" err="1">
                <a:solidFill>
                  <a:srgbClr val="704430"/>
                </a:solidFill>
                <a:latin typeface="Nunito"/>
              </a:rPr>
              <a:t>sekitar</a:t>
            </a:r>
            <a:r>
              <a:rPr lang="en-US" sz="1800" dirty="0">
                <a:solidFill>
                  <a:srgbClr val="704430"/>
                </a:solidFill>
                <a:latin typeface="Nunito"/>
              </a:rPr>
              <a:t> {</a:t>
            </a:r>
            <a:r>
              <a:rPr lang="en-US" sz="1800" dirty="0" err="1">
                <a:solidFill>
                  <a:srgbClr val="704430"/>
                </a:solidFill>
                <a:latin typeface="Nunito"/>
              </a:rPr>
              <a:t>fnx_v</a:t>
            </a:r>
            <a:r>
              <a:rPr lang="en-US" sz="1800" dirty="0">
                <a:solidFill>
                  <a:srgbClr val="704430"/>
                </a:solidFill>
                <a:latin typeface="Nunito"/>
              </a:rPr>
              <a:t>} V"</a:t>
            </a:r>
          </a:p>
          <a:p>
            <a:pPr marL="537211" lvl="1" indent="-342900">
              <a:lnSpc>
                <a:spcPts val="2880"/>
              </a:lnSpc>
              <a:buFont typeface="+mj-lt"/>
              <a:buAutoNum type="arabicPeriod" startAt="19"/>
            </a:pPr>
            <a:r>
              <a:rPr lang="en-US" sz="1800" dirty="0" err="1">
                <a:solidFill>
                  <a:srgbClr val="704430"/>
                </a:solidFill>
                <a:latin typeface="Nunito"/>
              </a:rPr>
              <a:t>selesai</a:t>
            </a:r>
            <a:endParaRPr lang="en-US" sz="1800" dirty="0">
              <a:solidFill>
                <a:srgbClr val="704430"/>
              </a:solidFill>
              <a:latin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9745566" y="275446"/>
            <a:ext cx="3386830" cy="1652766"/>
            <a:chOff x="0" y="0"/>
            <a:chExt cx="978464" cy="477489"/>
          </a:xfrm>
        </p:grpSpPr>
        <p:sp>
          <p:nvSpPr>
            <p:cNvPr id="4" name="Freeform 4"/>
            <p:cNvSpPr/>
            <p:nvPr/>
          </p:nvSpPr>
          <p:spPr>
            <a:xfrm>
              <a:off x="92710" y="106680"/>
              <a:ext cx="874324" cy="358109"/>
            </a:xfrm>
            <a:custGeom>
              <a:avLst/>
              <a:gdLst/>
              <a:ahLst/>
              <a:cxnLst/>
              <a:rect l="l" t="t" r="r" b="b"/>
              <a:pathLst>
                <a:path w="874324" h="358109">
                  <a:moveTo>
                    <a:pt x="847654" y="168879"/>
                  </a:moveTo>
                  <a:cubicBezTo>
                    <a:pt x="847654" y="256509"/>
                    <a:pt x="771454" y="327629"/>
                    <a:pt x="690174" y="327629"/>
                  </a:cubicBezTo>
                  <a:lnTo>
                    <a:pt x="66040" y="327629"/>
                  </a:lnTo>
                  <a:cubicBezTo>
                    <a:pt x="43180" y="327629"/>
                    <a:pt x="20320" y="322549"/>
                    <a:pt x="0" y="313659"/>
                  </a:cubicBezTo>
                  <a:cubicBezTo>
                    <a:pt x="26670" y="341599"/>
                    <a:pt x="63500" y="358109"/>
                    <a:pt x="99700" y="358109"/>
                  </a:cubicBezTo>
                  <a:lnTo>
                    <a:pt x="728274" y="358109"/>
                  </a:lnTo>
                  <a:cubicBezTo>
                    <a:pt x="808284" y="358109"/>
                    <a:pt x="874324" y="292069"/>
                    <a:pt x="874324" y="212059"/>
                  </a:cubicBezTo>
                  <a:lnTo>
                    <a:pt x="874324" y="95250"/>
                  </a:lnTo>
                  <a:cubicBezTo>
                    <a:pt x="874324" y="58420"/>
                    <a:pt x="860354" y="25400"/>
                    <a:pt x="838764" y="0"/>
                  </a:cubicBezTo>
                  <a:cubicBezTo>
                    <a:pt x="845114" y="16510"/>
                    <a:pt x="847654" y="34290"/>
                    <a:pt x="847654" y="52070"/>
                  </a:cubicBezTo>
                  <a:lnTo>
                    <a:pt x="847654" y="168879"/>
                  </a:lnTo>
                  <a:lnTo>
                    <a:pt x="847654" y="168879"/>
                  </a:lnTo>
                  <a:close/>
                </a:path>
              </a:pathLst>
            </a:custGeom>
            <a:solidFill>
              <a:srgbClr val="704430"/>
            </a:solidFill>
          </p:spPr>
        </p:sp>
        <p:sp>
          <p:nvSpPr>
            <p:cNvPr id="5" name="Freeform 5"/>
            <p:cNvSpPr/>
            <p:nvPr/>
          </p:nvSpPr>
          <p:spPr>
            <a:xfrm>
              <a:off x="12700" y="12700"/>
              <a:ext cx="913694" cy="408909"/>
            </a:xfrm>
            <a:custGeom>
              <a:avLst/>
              <a:gdLst/>
              <a:ahLst/>
              <a:cxnLst/>
              <a:rect l="l" t="t" r="r" b="b"/>
              <a:pathLst>
                <a:path w="913694" h="408909">
                  <a:moveTo>
                    <a:pt x="146050" y="408909"/>
                  </a:moveTo>
                  <a:lnTo>
                    <a:pt x="767644" y="408909"/>
                  </a:lnTo>
                  <a:cubicBezTo>
                    <a:pt x="847654" y="408909"/>
                    <a:pt x="913694" y="342869"/>
                    <a:pt x="913694" y="262859"/>
                  </a:cubicBezTo>
                  <a:lnTo>
                    <a:pt x="913694" y="146050"/>
                  </a:lnTo>
                  <a:cubicBezTo>
                    <a:pt x="913694" y="66040"/>
                    <a:pt x="847654" y="0"/>
                    <a:pt x="767644"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6" name="Freeform 6"/>
            <p:cNvSpPr/>
            <p:nvPr/>
          </p:nvSpPr>
          <p:spPr>
            <a:xfrm>
              <a:off x="0" y="0"/>
              <a:ext cx="978464" cy="477489"/>
            </a:xfrm>
            <a:custGeom>
              <a:avLst/>
              <a:gdLst/>
              <a:ahLst/>
              <a:cxnLst/>
              <a:rect l="l" t="t" r="r" b="b"/>
              <a:pathLst>
                <a:path w="978464" h="477489">
                  <a:moveTo>
                    <a:pt x="914964" y="74930"/>
                  </a:moveTo>
                  <a:cubicBezTo>
                    <a:pt x="887024" y="30480"/>
                    <a:pt x="837494" y="0"/>
                    <a:pt x="780344" y="0"/>
                  </a:cubicBezTo>
                  <a:lnTo>
                    <a:pt x="158750" y="0"/>
                  </a:lnTo>
                  <a:cubicBezTo>
                    <a:pt x="71120" y="0"/>
                    <a:pt x="0" y="71120"/>
                    <a:pt x="0" y="158750"/>
                  </a:cubicBezTo>
                  <a:lnTo>
                    <a:pt x="0" y="275559"/>
                  </a:lnTo>
                  <a:cubicBezTo>
                    <a:pt x="0" y="327629"/>
                    <a:pt x="25400" y="373349"/>
                    <a:pt x="63500" y="402559"/>
                  </a:cubicBezTo>
                  <a:cubicBezTo>
                    <a:pt x="91440" y="447009"/>
                    <a:pt x="140970" y="477489"/>
                    <a:pt x="192987" y="477489"/>
                  </a:cubicBezTo>
                  <a:lnTo>
                    <a:pt x="819714" y="477489"/>
                  </a:lnTo>
                  <a:cubicBezTo>
                    <a:pt x="907344" y="477489"/>
                    <a:pt x="978464" y="406369"/>
                    <a:pt x="978464" y="318739"/>
                  </a:cubicBezTo>
                  <a:lnTo>
                    <a:pt x="978464" y="201930"/>
                  </a:lnTo>
                  <a:cubicBezTo>
                    <a:pt x="978464" y="149860"/>
                    <a:pt x="953064" y="104140"/>
                    <a:pt x="914964" y="74930"/>
                  </a:cubicBezTo>
                  <a:close/>
                  <a:moveTo>
                    <a:pt x="12700" y="275559"/>
                  </a:moveTo>
                  <a:lnTo>
                    <a:pt x="12700" y="158750"/>
                  </a:lnTo>
                  <a:cubicBezTo>
                    <a:pt x="12700" y="78740"/>
                    <a:pt x="78740" y="12700"/>
                    <a:pt x="158750" y="12700"/>
                  </a:cubicBezTo>
                  <a:lnTo>
                    <a:pt x="780344" y="12700"/>
                  </a:lnTo>
                  <a:cubicBezTo>
                    <a:pt x="860354" y="12700"/>
                    <a:pt x="926394" y="78740"/>
                    <a:pt x="926394" y="158750"/>
                  </a:cubicBezTo>
                  <a:lnTo>
                    <a:pt x="926394" y="275559"/>
                  </a:lnTo>
                  <a:cubicBezTo>
                    <a:pt x="926394" y="355569"/>
                    <a:pt x="860354" y="421609"/>
                    <a:pt x="780344" y="421609"/>
                  </a:cubicBezTo>
                  <a:lnTo>
                    <a:pt x="158750" y="421609"/>
                  </a:lnTo>
                  <a:cubicBezTo>
                    <a:pt x="78740" y="421609"/>
                    <a:pt x="12700" y="356839"/>
                    <a:pt x="12700" y="275559"/>
                  </a:cubicBezTo>
                  <a:close/>
                  <a:moveTo>
                    <a:pt x="967034" y="318739"/>
                  </a:moveTo>
                  <a:cubicBezTo>
                    <a:pt x="967034" y="398749"/>
                    <a:pt x="899724" y="464789"/>
                    <a:pt x="819714" y="464789"/>
                  </a:cubicBezTo>
                  <a:lnTo>
                    <a:pt x="192987" y="464789"/>
                  </a:lnTo>
                  <a:cubicBezTo>
                    <a:pt x="157480" y="464789"/>
                    <a:pt x="120650" y="448279"/>
                    <a:pt x="93980" y="420339"/>
                  </a:cubicBezTo>
                  <a:cubicBezTo>
                    <a:pt x="114300" y="429229"/>
                    <a:pt x="135890" y="434309"/>
                    <a:pt x="160020" y="434309"/>
                  </a:cubicBezTo>
                  <a:lnTo>
                    <a:pt x="781614" y="434309"/>
                  </a:lnTo>
                  <a:cubicBezTo>
                    <a:pt x="869244" y="434309"/>
                    <a:pt x="940364" y="363189"/>
                    <a:pt x="940364" y="275559"/>
                  </a:cubicBezTo>
                  <a:lnTo>
                    <a:pt x="940364" y="158750"/>
                  </a:lnTo>
                  <a:cubicBezTo>
                    <a:pt x="940364" y="140970"/>
                    <a:pt x="936554" y="123190"/>
                    <a:pt x="931474" y="106680"/>
                  </a:cubicBezTo>
                  <a:cubicBezTo>
                    <a:pt x="953064" y="132080"/>
                    <a:pt x="967034" y="165100"/>
                    <a:pt x="967034" y="201930"/>
                  </a:cubicBezTo>
                  <a:lnTo>
                    <a:pt x="967034" y="318739"/>
                  </a:lnTo>
                  <a:cubicBezTo>
                    <a:pt x="967034" y="318739"/>
                    <a:pt x="967034" y="318739"/>
                    <a:pt x="967034" y="318739"/>
                  </a:cubicBezTo>
                  <a:close/>
                </a:path>
              </a:pathLst>
            </a:custGeom>
            <a:solidFill>
              <a:srgbClr val="704430"/>
            </a:solidFill>
          </p:spPr>
        </p:sp>
      </p:grpSp>
      <p:grpSp>
        <p:nvGrpSpPr>
          <p:cNvPr id="7" name="Group 7"/>
          <p:cNvGrpSpPr/>
          <p:nvPr/>
        </p:nvGrpSpPr>
        <p:grpSpPr>
          <a:xfrm>
            <a:off x="13132396" y="275446"/>
            <a:ext cx="1377979" cy="1652766"/>
            <a:chOff x="0" y="0"/>
            <a:chExt cx="398102" cy="477489"/>
          </a:xfrm>
        </p:grpSpPr>
        <p:sp>
          <p:nvSpPr>
            <p:cNvPr id="8" name="Freeform 8"/>
            <p:cNvSpPr/>
            <p:nvPr/>
          </p:nvSpPr>
          <p:spPr>
            <a:xfrm>
              <a:off x="92710" y="106680"/>
              <a:ext cx="293962" cy="358109"/>
            </a:xfrm>
            <a:custGeom>
              <a:avLst/>
              <a:gdLst/>
              <a:ahLst/>
              <a:cxnLst/>
              <a:rect l="l" t="t" r="r" b="b"/>
              <a:pathLst>
                <a:path w="293962" h="358109">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p:spPr>
        </p:sp>
        <p:sp>
          <p:nvSpPr>
            <p:cNvPr id="9" name="Freeform 9"/>
            <p:cNvSpPr/>
            <p:nvPr/>
          </p:nvSpPr>
          <p:spPr>
            <a:xfrm>
              <a:off x="12700" y="12700"/>
              <a:ext cx="333332" cy="408909"/>
            </a:xfrm>
            <a:custGeom>
              <a:avLst/>
              <a:gdLst/>
              <a:ahLst/>
              <a:cxnLst/>
              <a:rect l="l" t="t" r="r" b="b"/>
              <a:pathLst>
                <a:path w="333332" h="408909">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10" name="Freeform 10"/>
            <p:cNvSpPr/>
            <p:nvPr/>
          </p:nvSpPr>
          <p:spPr>
            <a:xfrm>
              <a:off x="0" y="0"/>
              <a:ext cx="398102" cy="477489"/>
            </a:xfrm>
            <a:custGeom>
              <a:avLst/>
              <a:gdLst/>
              <a:ahLst/>
              <a:cxnLst/>
              <a:rect l="l" t="t" r="r" b="b"/>
              <a:pathLst>
                <a:path w="398102" h="477489">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p:spPr>
        </p:sp>
      </p:grpSp>
      <p:sp>
        <p:nvSpPr>
          <p:cNvPr id="11" name="AutoShape 11"/>
          <p:cNvSpPr/>
          <p:nvPr/>
        </p:nvSpPr>
        <p:spPr>
          <a:xfrm>
            <a:off x="13568138" y="633223"/>
            <a:ext cx="354094" cy="0"/>
          </a:xfrm>
          <a:prstGeom prst="line">
            <a:avLst/>
          </a:prstGeom>
          <a:ln w="47625" cap="rnd">
            <a:solidFill>
              <a:srgbClr val="704430"/>
            </a:solidFill>
            <a:prstDash val="solid"/>
            <a:headEnd type="none" w="sm" len="sm"/>
            <a:tailEnd type="none" w="sm" len="sm"/>
          </a:ln>
        </p:spPr>
      </p:sp>
      <p:sp>
        <p:nvSpPr>
          <p:cNvPr id="12" name="AutoShape 12"/>
          <p:cNvSpPr/>
          <p:nvPr/>
        </p:nvSpPr>
        <p:spPr>
          <a:xfrm rot="5400000">
            <a:off x="13568138" y="633223"/>
            <a:ext cx="354094" cy="0"/>
          </a:xfrm>
          <a:prstGeom prst="line">
            <a:avLst/>
          </a:prstGeom>
          <a:ln w="47625" cap="rnd">
            <a:solidFill>
              <a:srgbClr val="704430"/>
            </a:solidFill>
            <a:prstDash val="solid"/>
            <a:headEnd type="none" w="sm" len="sm"/>
            <a:tailEnd type="none" w="sm" len="sm"/>
          </a:ln>
        </p:spPr>
      </p:sp>
      <p:grpSp>
        <p:nvGrpSpPr>
          <p:cNvPr id="13" name="Group 13"/>
          <p:cNvGrpSpPr/>
          <p:nvPr/>
        </p:nvGrpSpPr>
        <p:grpSpPr>
          <a:xfrm>
            <a:off x="9144000" y="973044"/>
            <a:ext cx="8835954" cy="9038510"/>
            <a:chOff x="0" y="0"/>
            <a:chExt cx="2338062" cy="2391660"/>
          </a:xfrm>
        </p:grpSpPr>
        <p:sp>
          <p:nvSpPr>
            <p:cNvPr id="14" name="Freeform 14"/>
            <p:cNvSpPr/>
            <p:nvPr/>
          </p:nvSpPr>
          <p:spPr>
            <a:xfrm>
              <a:off x="92710" y="106680"/>
              <a:ext cx="2233922" cy="2272280"/>
            </a:xfrm>
            <a:custGeom>
              <a:avLst/>
              <a:gdLst/>
              <a:ahLst/>
              <a:cxnLst/>
              <a:rect l="l" t="t" r="r" b="b"/>
              <a:pathLst>
                <a:path w="2233922" h="2272280">
                  <a:moveTo>
                    <a:pt x="2207252" y="2083050"/>
                  </a:moveTo>
                  <a:cubicBezTo>
                    <a:pt x="2207252" y="2170680"/>
                    <a:pt x="2131052" y="2241800"/>
                    <a:pt x="2049772" y="2241800"/>
                  </a:cubicBezTo>
                  <a:lnTo>
                    <a:pt x="66040" y="2241800"/>
                  </a:lnTo>
                  <a:cubicBezTo>
                    <a:pt x="43180" y="2241800"/>
                    <a:pt x="20320" y="2236720"/>
                    <a:pt x="0" y="2227830"/>
                  </a:cubicBezTo>
                  <a:cubicBezTo>
                    <a:pt x="26670" y="2255770"/>
                    <a:pt x="63500" y="2272280"/>
                    <a:pt x="108365" y="2272280"/>
                  </a:cubicBezTo>
                  <a:lnTo>
                    <a:pt x="2087872" y="2272280"/>
                  </a:lnTo>
                  <a:cubicBezTo>
                    <a:pt x="2167882" y="2272280"/>
                    <a:pt x="2233922" y="2206239"/>
                    <a:pt x="2233922" y="2126230"/>
                  </a:cubicBezTo>
                  <a:lnTo>
                    <a:pt x="2233922" y="95250"/>
                  </a:lnTo>
                  <a:cubicBezTo>
                    <a:pt x="2233922" y="58420"/>
                    <a:pt x="2219952" y="25400"/>
                    <a:pt x="2198362" y="0"/>
                  </a:cubicBezTo>
                  <a:cubicBezTo>
                    <a:pt x="2204712" y="16510"/>
                    <a:pt x="2207252" y="34290"/>
                    <a:pt x="2207252" y="52070"/>
                  </a:cubicBezTo>
                  <a:lnTo>
                    <a:pt x="2207252" y="2083050"/>
                  </a:lnTo>
                  <a:lnTo>
                    <a:pt x="2207252" y="2083050"/>
                  </a:lnTo>
                  <a:close/>
                </a:path>
              </a:pathLst>
            </a:custGeom>
            <a:solidFill>
              <a:srgbClr val="704430"/>
            </a:solidFill>
          </p:spPr>
        </p:sp>
        <p:sp>
          <p:nvSpPr>
            <p:cNvPr id="15" name="Freeform 15"/>
            <p:cNvSpPr/>
            <p:nvPr/>
          </p:nvSpPr>
          <p:spPr>
            <a:xfrm>
              <a:off x="12700" y="12700"/>
              <a:ext cx="2273292" cy="2323080"/>
            </a:xfrm>
            <a:custGeom>
              <a:avLst/>
              <a:gdLst/>
              <a:ahLst/>
              <a:cxnLst/>
              <a:rect l="l" t="t" r="r" b="b"/>
              <a:pathLst>
                <a:path w="2273292" h="2323080">
                  <a:moveTo>
                    <a:pt x="146050" y="2323080"/>
                  </a:moveTo>
                  <a:lnTo>
                    <a:pt x="2127242" y="2323080"/>
                  </a:lnTo>
                  <a:cubicBezTo>
                    <a:pt x="2207252" y="2323080"/>
                    <a:pt x="2273292" y="2257040"/>
                    <a:pt x="2273292" y="2177030"/>
                  </a:cubicBezTo>
                  <a:lnTo>
                    <a:pt x="2273292" y="146050"/>
                  </a:lnTo>
                  <a:cubicBezTo>
                    <a:pt x="2273292" y="66040"/>
                    <a:pt x="2207252" y="0"/>
                    <a:pt x="2127242" y="0"/>
                  </a:cubicBezTo>
                  <a:lnTo>
                    <a:pt x="146050" y="0"/>
                  </a:lnTo>
                  <a:cubicBezTo>
                    <a:pt x="66040" y="0"/>
                    <a:pt x="0" y="66040"/>
                    <a:pt x="0" y="146050"/>
                  </a:cubicBezTo>
                  <a:lnTo>
                    <a:pt x="0" y="2177030"/>
                  </a:lnTo>
                  <a:cubicBezTo>
                    <a:pt x="0" y="2258309"/>
                    <a:pt x="66040" y="2323080"/>
                    <a:pt x="146050" y="2323080"/>
                  </a:cubicBezTo>
                  <a:close/>
                </a:path>
              </a:pathLst>
            </a:custGeom>
            <a:solidFill>
              <a:srgbClr val="FFF3ED"/>
            </a:solidFill>
          </p:spPr>
        </p:sp>
        <p:sp>
          <p:nvSpPr>
            <p:cNvPr id="16" name="Freeform 16"/>
            <p:cNvSpPr/>
            <p:nvPr/>
          </p:nvSpPr>
          <p:spPr>
            <a:xfrm>
              <a:off x="0" y="0"/>
              <a:ext cx="2338062" cy="2391660"/>
            </a:xfrm>
            <a:custGeom>
              <a:avLst/>
              <a:gdLst/>
              <a:ahLst/>
              <a:cxnLst/>
              <a:rect l="l" t="t" r="r" b="b"/>
              <a:pathLst>
                <a:path w="2338062" h="2391660">
                  <a:moveTo>
                    <a:pt x="2274562" y="74930"/>
                  </a:moveTo>
                  <a:cubicBezTo>
                    <a:pt x="2246622" y="30480"/>
                    <a:pt x="2197092" y="0"/>
                    <a:pt x="2139942" y="0"/>
                  </a:cubicBezTo>
                  <a:lnTo>
                    <a:pt x="158750" y="0"/>
                  </a:lnTo>
                  <a:cubicBezTo>
                    <a:pt x="71120" y="0"/>
                    <a:pt x="0" y="71120"/>
                    <a:pt x="0" y="158750"/>
                  </a:cubicBezTo>
                  <a:lnTo>
                    <a:pt x="0" y="2189730"/>
                  </a:lnTo>
                  <a:cubicBezTo>
                    <a:pt x="0" y="2241800"/>
                    <a:pt x="25400" y="2287519"/>
                    <a:pt x="63500" y="2316730"/>
                  </a:cubicBezTo>
                  <a:cubicBezTo>
                    <a:pt x="91440" y="2361180"/>
                    <a:pt x="140970" y="2391660"/>
                    <a:pt x="203005" y="2391660"/>
                  </a:cubicBezTo>
                  <a:lnTo>
                    <a:pt x="2179312" y="2391660"/>
                  </a:lnTo>
                  <a:cubicBezTo>
                    <a:pt x="2266942" y="2391660"/>
                    <a:pt x="2338062" y="2320540"/>
                    <a:pt x="2338062" y="2232910"/>
                  </a:cubicBezTo>
                  <a:lnTo>
                    <a:pt x="2338062" y="201930"/>
                  </a:lnTo>
                  <a:cubicBezTo>
                    <a:pt x="2338062" y="149860"/>
                    <a:pt x="2312662" y="104140"/>
                    <a:pt x="2274562" y="74930"/>
                  </a:cubicBezTo>
                  <a:close/>
                  <a:moveTo>
                    <a:pt x="12700" y="2189730"/>
                  </a:moveTo>
                  <a:lnTo>
                    <a:pt x="12700" y="158750"/>
                  </a:lnTo>
                  <a:cubicBezTo>
                    <a:pt x="12700" y="78740"/>
                    <a:pt x="78740" y="12700"/>
                    <a:pt x="158750" y="12700"/>
                  </a:cubicBezTo>
                  <a:lnTo>
                    <a:pt x="2139942" y="12700"/>
                  </a:lnTo>
                  <a:cubicBezTo>
                    <a:pt x="2219952" y="12700"/>
                    <a:pt x="2285992" y="78740"/>
                    <a:pt x="2285992" y="158750"/>
                  </a:cubicBezTo>
                  <a:lnTo>
                    <a:pt x="2285992" y="2189730"/>
                  </a:lnTo>
                  <a:cubicBezTo>
                    <a:pt x="2285992" y="2269740"/>
                    <a:pt x="2219952" y="2335780"/>
                    <a:pt x="2139942" y="2335780"/>
                  </a:cubicBezTo>
                  <a:lnTo>
                    <a:pt x="158750" y="2335780"/>
                  </a:lnTo>
                  <a:cubicBezTo>
                    <a:pt x="78740" y="2335780"/>
                    <a:pt x="12700" y="2271009"/>
                    <a:pt x="12700" y="2189730"/>
                  </a:cubicBezTo>
                  <a:close/>
                  <a:moveTo>
                    <a:pt x="2326632" y="2232909"/>
                  </a:moveTo>
                  <a:cubicBezTo>
                    <a:pt x="2326632" y="2312919"/>
                    <a:pt x="2259322" y="2378959"/>
                    <a:pt x="2179312" y="2378959"/>
                  </a:cubicBezTo>
                  <a:lnTo>
                    <a:pt x="203005" y="2378959"/>
                  </a:lnTo>
                  <a:cubicBezTo>
                    <a:pt x="157480" y="2378959"/>
                    <a:pt x="120650" y="2362449"/>
                    <a:pt x="93980" y="2334509"/>
                  </a:cubicBezTo>
                  <a:cubicBezTo>
                    <a:pt x="114300" y="2343399"/>
                    <a:pt x="135890" y="2348480"/>
                    <a:pt x="160020" y="2348480"/>
                  </a:cubicBezTo>
                  <a:lnTo>
                    <a:pt x="2141212" y="2348480"/>
                  </a:lnTo>
                  <a:cubicBezTo>
                    <a:pt x="2228842" y="2348480"/>
                    <a:pt x="2299962" y="2277359"/>
                    <a:pt x="2299962" y="2189730"/>
                  </a:cubicBezTo>
                  <a:lnTo>
                    <a:pt x="2299962" y="158750"/>
                  </a:lnTo>
                  <a:cubicBezTo>
                    <a:pt x="2299962" y="140970"/>
                    <a:pt x="2296152" y="123190"/>
                    <a:pt x="2291072" y="106680"/>
                  </a:cubicBezTo>
                  <a:cubicBezTo>
                    <a:pt x="2312662" y="132080"/>
                    <a:pt x="2326632" y="165100"/>
                    <a:pt x="2326632" y="201930"/>
                  </a:cubicBezTo>
                  <a:lnTo>
                    <a:pt x="2326632" y="2232909"/>
                  </a:lnTo>
                  <a:cubicBezTo>
                    <a:pt x="2326632" y="2232909"/>
                    <a:pt x="2326632" y="2232909"/>
                    <a:pt x="2326632" y="2232909"/>
                  </a:cubicBezTo>
                  <a:close/>
                </a:path>
              </a:pathLst>
            </a:custGeom>
            <a:solidFill>
              <a:srgbClr val="704430"/>
            </a:solidFill>
          </p:spPr>
        </p:sp>
      </p:grpSp>
      <p:grpSp>
        <p:nvGrpSpPr>
          <p:cNvPr id="17" name="Group 17"/>
          <p:cNvGrpSpPr/>
          <p:nvPr/>
        </p:nvGrpSpPr>
        <p:grpSpPr>
          <a:xfrm>
            <a:off x="9769785" y="1190185"/>
            <a:ext cx="7596706" cy="823276"/>
            <a:chOff x="0" y="0"/>
            <a:chExt cx="17660260" cy="1913890"/>
          </a:xfrm>
        </p:grpSpPr>
        <p:sp>
          <p:nvSpPr>
            <p:cNvPr id="18" name="Freeform 18"/>
            <p:cNvSpPr/>
            <p:nvPr/>
          </p:nvSpPr>
          <p:spPr>
            <a:xfrm>
              <a:off x="0" y="0"/>
              <a:ext cx="17660260" cy="1913890"/>
            </a:xfrm>
            <a:custGeom>
              <a:avLst/>
              <a:gdLst/>
              <a:ahLst/>
              <a:cxnLst/>
              <a:rect l="l" t="t" r="r" b="b"/>
              <a:pathLst>
                <a:path w="17660260" h="1913890">
                  <a:moveTo>
                    <a:pt x="17660260" y="956945"/>
                  </a:moveTo>
                  <a:lnTo>
                    <a:pt x="17660260" y="956945"/>
                  </a:lnTo>
                  <a:cubicBezTo>
                    <a:pt x="17660260" y="1485392"/>
                    <a:pt x="17231889" y="1913890"/>
                    <a:pt x="16703315" y="1913890"/>
                  </a:cubicBezTo>
                  <a:lnTo>
                    <a:pt x="956945" y="1913890"/>
                  </a:lnTo>
                  <a:cubicBezTo>
                    <a:pt x="428371" y="1913890"/>
                    <a:pt x="0" y="1485392"/>
                    <a:pt x="0" y="956945"/>
                  </a:cubicBezTo>
                  <a:lnTo>
                    <a:pt x="0" y="956945"/>
                  </a:lnTo>
                  <a:cubicBezTo>
                    <a:pt x="0" y="428371"/>
                    <a:pt x="428371" y="0"/>
                    <a:pt x="956945" y="0"/>
                  </a:cubicBezTo>
                  <a:lnTo>
                    <a:pt x="16703315" y="0"/>
                  </a:lnTo>
                  <a:cubicBezTo>
                    <a:pt x="17231762" y="0"/>
                    <a:pt x="17660260" y="428371"/>
                    <a:pt x="17660260" y="956945"/>
                  </a:cubicBezTo>
                  <a:close/>
                </a:path>
              </a:pathLst>
            </a:custGeom>
            <a:solidFill>
              <a:srgbClr val="FFDB48"/>
            </a:solidFill>
          </p:spPr>
        </p:sp>
      </p:grpSp>
      <p:grpSp>
        <p:nvGrpSpPr>
          <p:cNvPr id="19" name="Group 19"/>
          <p:cNvGrpSpPr/>
          <p:nvPr/>
        </p:nvGrpSpPr>
        <p:grpSpPr>
          <a:xfrm>
            <a:off x="15819082" y="510247"/>
            <a:ext cx="245953" cy="24595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21" name="Group 21"/>
          <p:cNvGrpSpPr/>
          <p:nvPr/>
        </p:nvGrpSpPr>
        <p:grpSpPr>
          <a:xfrm>
            <a:off x="16300544" y="510247"/>
            <a:ext cx="245953" cy="245953"/>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23" name="Group 23"/>
          <p:cNvGrpSpPr/>
          <p:nvPr/>
        </p:nvGrpSpPr>
        <p:grpSpPr>
          <a:xfrm>
            <a:off x="16782006" y="510247"/>
            <a:ext cx="245953" cy="245953"/>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25" name="Group 25"/>
          <p:cNvGrpSpPr/>
          <p:nvPr/>
        </p:nvGrpSpPr>
        <p:grpSpPr>
          <a:xfrm>
            <a:off x="2792239" y="275446"/>
            <a:ext cx="5761211" cy="9736107"/>
            <a:chOff x="0" y="0"/>
            <a:chExt cx="1474058" cy="2491070"/>
          </a:xfrm>
        </p:grpSpPr>
        <p:sp>
          <p:nvSpPr>
            <p:cNvPr id="26" name="Freeform 26"/>
            <p:cNvSpPr/>
            <p:nvPr/>
          </p:nvSpPr>
          <p:spPr>
            <a:xfrm>
              <a:off x="92710" y="106680"/>
              <a:ext cx="1369918" cy="2371690"/>
            </a:xfrm>
            <a:custGeom>
              <a:avLst/>
              <a:gdLst/>
              <a:ahLst/>
              <a:cxnLst/>
              <a:rect l="l" t="t" r="r" b="b"/>
              <a:pathLst>
                <a:path w="1369918" h="2371690">
                  <a:moveTo>
                    <a:pt x="1343248" y="2182461"/>
                  </a:moveTo>
                  <a:cubicBezTo>
                    <a:pt x="1343248" y="2270090"/>
                    <a:pt x="1267048" y="2341211"/>
                    <a:pt x="1185768" y="2341211"/>
                  </a:cubicBezTo>
                  <a:lnTo>
                    <a:pt x="66040" y="2341211"/>
                  </a:lnTo>
                  <a:cubicBezTo>
                    <a:pt x="43180" y="2341211"/>
                    <a:pt x="20320" y="2336130"/>
                    <a:pt x="0" y="2327240"/>
                  </a:cubicBezTo>
                  <a:cubicBezTo>
                    <a:pt x="26670" y="2355180"/>
                    <a:pt x="63500" y="2371690"/>
                    <a:pt x="102858" y="2371690"/>
                  </a:cubicBezTo>
                  <a:lnTo>
                    <a:pt x="1223868" y="2371690"/>
                  </a:lnTo>
                  <a:cubicBezTo>
                    <a:pt x="1303878" y="2371690"/>
                    <a:pt x="1369918" y="2305650"/>
                    <a:pt x="1369918" y="2225640"/>
                  </a:cubicBezTo>
                  <a:lnTo>
                    <a:pt x="1369918" y="95250"/>
                  </a:lnTo>
                  <a:cubicBezTo>
                    <a:pt x="1369918" y="58420"/>
                    <a:pt x="1355948" y="25400"/>
                    <a:pt x="1334358" y="0"/>
                  </a:cubicBezTo>
                  <a:cubicBezTo>
                    <a:pt x="1340708" y="16510"/>
                    <a:pt x="1343248" y="34290"/>
                    <a:pt x="1343248" y="52070"/>
                  </a:cubicBezTo>
                  <a:lnTo>
                    <a:pt x="1343248" y="2182461"/>
                  </a:lnTo>
                  <a:lnTo>
                    <a:pt x="1343248" y="2182461"/>
                  </a:lnTo>
                  <a:close/>
                </a:path>
              </a:pathLst>
            </a:custGeom>
            <a:solidFill>
              <a:srgbClr val="704430"/>
            </a:solidFill>
          </p:spPr>
        </p:sp>
        <p:sp>
          <p:nvSpPr>
            <p:cNvPr id="27" name="Freeform 27"/>
            <p:cNvSpPr/>
            <p:nvPr/>
          </p:nvSpPr>
          <p:spPr>
            <a:xfrm>
              <a:off x="12700" y="12700"/>
              <a:ext cx="1409288" cy="2422491"/>
            </a:xfrm>
            <a:custGeom>
              <a:avLst/>
              <a:gdLst/>
              <a:ahLst/>
              <a:cxnLst/>
              <a:rect l="l" t="t" r="r" b="b"/>
              <a:pathLst>
                <a:path w="1409288" h="2422491">
                  <a:moveTo>
                    <a:pt x="146050" y="2422491"/>
                  </a:moveTo>
                  <a:lnTo>
                    <a:pt x="1263238" y="2422491"/>
                  </a:lnTo>
                  <a:cubicBezTo>
                    <a:pt x="1343248" y="2422491"/>
                    <a:pt x="1409288" y="2356450"/>
                    <a:pt x="1409288" y="2276441"/>
                  </a:cubicBezTo>
                  <a:lnTo>
                    <a:pt x="1409288" y="146050"/>
                  </a:lnTo>
                  <a:cubicBezTo>
                    <a:pt x="1409288" y="66040"/>
                    <a:pt x="1343248" y="0"/>
                    <a:pt x="1263238" y="0"/>
                  </a:cubicBezTo>
                  <a:lnTo>
                    <a:pt x="146050" y="0"/>
                  </a:lnTo>
                  <a:cubicBezTo>
                    <a:pt x="66040" y="0"/>
                    <a:pt x="0" y="66040"/>
                    <a:pt x="0" y="146050"/>
                  </a:cubicBezTo>
                  <a:lnTo>
                    <a:pt x="0" y="2276441"/>
                  </a:lnTo>
                  <a:cubicBezTo>
                    <a:pt x="0" y="2357720"/>
                    <a:pt x="66040" y="2422491"/>
                    <a:pt x="146050" y="2422491"/>
                  </a:cubicBezTo>
                  <a:close/>
                </a:path>
              </a:pathLst>
            </a:custGeom>
            <a:solidFill>
              <a:srgbClr val="FFF3ED"/>
            </a:solidFill>
          </p:spPr>
        </p:sp>
        <p:sp>
          <p:nvSpPr>
            <p:cNvPr id="28" name="Freeform 28"/>
            <p:cNvSpPr/>
            <p:nvPr/>
          </p:nvSpPr>
          <p:spPr>
            <a:xfrm>
              <a:off x="0" y="0"/>
              <a:ext cx="1474058" cy="2491070"/>
            </a:xfrm>
            <a:custGeom>
              <a:avLst/>
              <a:gdLst/>
              <a:ahLst/>
              <a:cxnLst/>
              <a:rect l="l" t="t" r="r" b="b"/>
              <a:pathLst>
                <a:path w="1474058" h="2491070">
                  <a:moveTo>
                    <a:pt x="1410558" y="74930"/>
                  </a:moveTo>
                  <a:cubicBezTo>
                    <a:pt x="1382618" y="30480"/>
                    <a:pt x="1333088" y="0"/>
                    <a:pt x="1275938" y="0"/>
                  </a:cubicBezTo>
                  <a:lnTo>
                    <a:pt x="158750" y="0"/>
                  </a:lnTo>
                  <a:cubicBezTo>
                    <a:pt x="71120" y="0"/>
                    <a:pt x="0" y="71120"/>
                    <a:pt x="0" y="158750"/>
                  </a:cubicBezTo>
                  <a:lnTo>
                    <a:pt x="0" y="2289141"/>
                  </a:lnTo>
                  <a:cubicBezTo>
                    <a:pt x="0" y="2341210"/>
                    <a:pt x="25400" y="2386930"/>
                    <a:pt x="63500" y="2416141"/>
                  </a:cubicBezTo>
                  <a:cubicBezTo>
                    <a:pt x="91440" y="2460591"/>
                    <a:pt x="140970" y="2491070"/>
                    <a:pt x="196638" y="2491070"/>
                  </a:cubicBezTo>
                  <a:lnTo>
                    <a:pt x="1315308" y="2491070"/>
                  </a:lnTo>
                  <a:cubicBezTo>
                    <a:pt x="1402938" y="2491070"/>
                    <a:pt x="1474058" y="2419950"/>
                    <a:pt x="1474058" y="2332320"/>
                  </a:cubicBezTo>
                  <a:lnTo>
                    <a:pt x="1474058" y="201930"/>
                  </a:lnTo>
                  <a:cubicBezTo>
                    <a:pt x="1474058" y="149860"/>
                    <a:pt x="1448658" y="104140"/>
                    <a:pt x="1410558" y="74930"/>
                  </a:cubicBezTo>
                  <a:close/>
                  <a:moveTo>
                    <a:pt x="12700" y="2289141"/>
                  </a:moveTo>
                  <a:lnTo>
                    <a:pt x="12700" y="158750"/>
                  </a:lnTo>
                  <a:cubicBezTo>
                    <a:pt x="12700" y="78740"/>
                    <a:pt x="78740" y="12700"/>
                    <a:pt x="158750" y="12700"/>
                  </a:cubicBezTo>
                  <a:lnTo>
                    <a:pt x="1275938" y="12700"/>
                  </a:lnTo>
                  <a:cubicBezTo>
                    <a:pt x="1355948" y="12700"/>
                    <a:pt x="1421988" y="78740"/>
                    <a:pt x="1421988" y="158750"/>
                  </a:cubicBezTo>
                  <a:lnTo>
                    <a:pt x="1421988" y="2289141"/>
                  </a:lnTo>
                  <a:cubicBezTo>
                    <a:pt x="1421988" y="2369150"/>
                    <a:pt x="1355948" y="2435191"/>
                    <a:pt x="1275938" y="2435191"/>
                  </a:cubicBezTo>
                  <a:lnTo>
                    <a:pt x="158750" y="2435191"/>
                  </a:lnTo>
                  <a:cubicBezTo>
                    <a:pt x="78740" y="2435191"/>
                    <a:pt x="12700" y="2370420"/>
                    <a:pt x="12700" y="2289141"/>
                  </a:cubicBezTo>
                  <a:close/>
                  <a:moveTo>
                    <a:pt x="1462628" y="2332320"/>
                  </a:moveTo>
                  <a:cubicBezTo>
                    <a:pt x="1462628" y="2412330"/>
                    <a:pt x="1395318" y="2478370"/>
                    <a:pt x="1315308" y="2478370"/>
                  </a:cubicBezTo>
                  <a:lnTo>
                    <a:pt x="196638" y="2478370"/>
                  </a:lnTo>
                  <a:cubicBezTo>
                    <a:pt x="157480" y="2478370"/>
                    <a:pt x="120650" y="2461860"/>
                    <a:pt x="93980" y="2433920"/>
                  </a:cubicBezTo>
                  <a:cubicBezTo>
                    <a:pt x="114300" y="2442810"/>
                    <a:pt x="135890" y="2447890"/>
                    <a:pt x="160020" y="2447890"/>
                  </a:cubicBezTo>
                  <a:lnTo>
                    <a:pt x="1277208" y="2447890"/>
                  </a:lnTo>
                  <a:cubicBezTo>
                    <a:pt x="1364838" y="2447890"/>
                    <a:pt x="1435958" y="2376770"/>
                    <a:pt x="1435958" y="2289140"/>
                  </a:cubicBezTo>
                  <a:lnTo>
                    <a:pt x="1435958" y="158750"/>
                  </a:lnTo>
                  <a:cubicBezTo>
                    <a:pt x="1435958" y="140970"/>
                    <a:pt x="1432148" y="123190"/>
                    <a:pt x="1427068" y="106680"/>
                  </a:cubicBezTo>
                  <a:cubicBezTo>
                    <a:pt x="1448658" y="132080"/>
                    <a:pt x="1462628" y="165100"/>
                    <a:pt x="1462628" y="201930"/>
                  </a:cubicBezTo>
                  <a:lnTo>
                    <a:pt x="1462628" y="2332320"/>
                  </a:lnTo>
                  <a:cubicBezTo>
                    <a:pt x="1462628" y="2332320"/>
                    <a:pt x="1462628" y="2332320"/>
                    <a:pt x="1462628" y="2332320"/>
                  </a:cubicBezTo>
                  <a:close/>
                </a:path>
              </a:pathLst>
            </a:custGeom>
            <a:solidFill>
              <a:srgbClr val="704430"/>
            </a:solidFill>
          </p:spPr>
        </p:sp>
      </p:grpSp>
      <p:pic>
        <p:nvPicPr>
          <p:cNvPr id="29" name="Picture 29"/>
          <p:cNvPicPr>
            <a:picLocks noChangeAspect="1"/>
          </p:cNvPicPr>
          <p:nvPr/>
        </p:nvPicPr>
        <p:blipFill>
          <a:blip r:embed="rId3"/>
          <a:srcRect/>
          <a:stretch>
            <a:fillRect/>
          </a:stretch>
        </p:blipFill>
        <p:spPr>
          <a:xfrm>
            <a:off x="11428941" y="2144924"/>
            <a:ext cx="4784889" cy="7471525"/>
          </a:xfrm>
          <a:prstGeom prst="rect">
            <a:avLst/>
          </a:prstGeom>
        </p:spPr>
      </p:pic>
      <p:grpSp>
        <p:nvGrpSpPr>
          <p:cNvPr id="30" name="Group 30"/>
          <p:cNvGrpSpPr/>
          <p:nvPr/>
        </p:nvGrpSpPr>
        <p:grpSpPr>
          <a:xfrm>
            <a:off x="3214565" y="8613679"/>
            <a:ext cx="4789465" cy="1031344"/>
            <a:chOff x="0" y="0"/>
            <a:chExt cx="11134193" cy="2397593"/>
          </a:xfrm>
        </p:grpSpPr>
        <p:sp>
          <p:nvSpPr>
            <p:cNvPr id="31" name="Freeform 31"/>
            <p:cNvSpPr/>
            <p:nvPr/>
          </p:nvSpPr>
          <p:spPr>
            <a:xfrm>
              <a:off x="0" y="0"/>
              <a:ext cx="11134192" cy="2397593"/>
            </a:xfrm>
            <a:custGeom>
              <a:avLst/>
              <a:gdLst/>
              <a:ahLst/>
              <a:cxnLst/>
              <a:rect l="l" t="t" r="r" b="b"/>
              <a:pathLst>
                <a:path w="11134192" h="2397593">
                  <a:moveTo>
                    <a:pt x="11134192" y="1198797"/>
                  </a:moveTo>
                  <a:lnTo>
                    <a:pt x="11134192" y="1198797"/>
                  </a:lnTo>
                  <a:cubicBezTo>
                    <a:pt x="11134192" y="1969095"/>
                    <a:pt x="10705822" y="2397593"/>
                    <a:pt x="10177248" y="2397593"/>
                  </a:cubicBezTo>
                  <a:lnTo>
                    <a:pt x="956945" y="2397593"/>
                  </a:lnTo>
                  <a:cubicBezTo>
                    <a:pt x="428371" y="2397593"/>
                    <a:pt x="0" y="1969095"/>
                    <a:pt x="0" y="1198797"/>
                  </a:cubicBezTo>
                  <a:lnTo>
                    <a:pt x="0" y="1198797"/>
                  </a:lnTo>
                  <a:cubicBezTo>
                    <a:pt x="0" y="428371"/>
                    <a:pt x="428371" y="0"/>
                    <a:pt x="956945" y="0"/>
                  </a:cubicBezTo>
                  <a:lnTo>
                    <a:pt x="10177248" y="0"/>
                  </a:lnTo>
                  <a:cubicBezTo>
                    <a:pt x="10705695" y="0"/>
                    <a:pt x="11134192" y="428371"/>
                    <a:pt x="11134192" y="1198797"/>
                  </a:cubicBezTo>
                  <a:close/>
                </a:path>
              </a:pathLst>
            </a:custGeom>
            <a:solidFill>
              <a:srgbClr val="FFDB48"/>
            </a:solidFill>
          </p:spPr>
        </p:sp>
      </p:grpSp>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2175" y="6989584"/>
            <a:ext cx="3507230" cy="3545913"/>
          </a:xfrm>
          <a:prstGeom prst="rect">
            <a:avLst/>
          </a:prstGeom>
        </p:spPr>
      </p:pic>
      <p:pic>
        <p:nvPicPr>
          <p:cNvPr id="33" name="Picture 33"/>
          <p:cNvPicPr>
            <a:picLocks noChangeAspect="1"/>
          </p:cNvPicPr>
          <p:nvPr/>
        </p:nvPicPr>
        <p:blipFill>
          <a:blip r:embed="rId6"/>
          <a:srcRect/>
          <a:stretch>
            <a:fillRect/>
          </a:stretch>
        </p:blipFill>
        <p:spPr>
          <a:xfrm>
            <a:off x="4248598" y="479988"/>
            <a:ext cx="2695503" cy="8056298"/>
          </a:xfrm>
          <a:prstGeom prst="rect">
            <a:avLst/>
          </a:prstGeom>
        </p:spPr>
      </p:pic>
      <p:sp>
        <p:nvSpPr>
          <p:cNvPr id="34" name="TextBox 34"/>
          <p:cNvSpPr txBox="1"/>
          <p:nvPr/>
        </p:nvSpPr>
        <p:spPr>
          <a:xfrm>
            <a:off x="3318391" y="8745886"/>
            <a:ext cx="4600862" cy="824081"/>
          </a:xfrm>
          <a:prstGeom prst="rect">
            <a:avLst/>
          </a:prstGeom>
        </p:spPr>
        <p:txBody>
          <a:bodyPr lIns="0" tIns="0" rIns="0" bIns="0" rtlCol="0" anchor="t">
            <a:spAutoFit/>
          </a:bodyPr>
          <a:lstStyle/>
          <a:p>
            <a:pPr algn="ctr">
              <a:lnSpc>
                <a:spcPts val="3199"/>
              </a:lnSpc>
            </a:pPr>
            <a:r>
              <a:rPr lang="en-US" sz="3199">
                <a:solidFill>
                  <a:srgbClr val="704430"/>
                </a:solidFill>
                <a:latin typeface="Marykate"/>
              </a:rPr>
              <a:t>Flowchart fungsi def grafik (x, y, detik, fnx, judul1, judul2, size)</a:t>
            </a:r>
          </a:p>
        </p:txBody>
      </p:sp>
      <p:sp>
        <p:nvSpPr>
          <p:cNvPr id="35" name="TextBox 35"/>
          <p:cNvSpPr txBox="1"/>
          <p:nvPr/>
        </p:nvSpPr>
        <p:spPr>
          <a:xfrm>
            <a:off x="9972562" y="1361195"/>
            <a:ext cx="7286738" cy="424106"/>
          </a:xfrm>
          <a:prstGeom prst="rect">
            <a:avLst/>
          </a:prstGeom>
        </p:spPr>
        <p:txBody>
          <a:bodyPr lIns="0" tIns="0" rIns="0" bIns="0" rtlCol="0" anchor="t">
            <a:spAutoFit/>
          </a:bodyPr>
          <a:lstStyle/>
          <a:p>
            <a:pPr algn="ctr">
              <a:lnSpc>
                <a:spcPts val="3200"/>
              </a:lnSpc>
            </a:pPr>
            <a:r>
              <a:rPr lang="en-US" sz="3200">
                <a:solidFill>
                  <a:srgbClr val="704430"/>
                </a:solidFill>
                <a:latin typeface="Marykate"/>
              </a:rPr>
              <a:t>Flowchart fungsi def newton_interpolation (x, fy, 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5119330" y="596852"/>
            <a:ext cx="12870572" cy="9420624"/>
            <a:chOff x="0" y="0"/>
            <a:chExt cx="2759894" cy="2020106"/>
          </a:xfrm>
        </p:grpSpPr>
        <p:sp>
          <p:nvSpPr>
            <p:cNvPr id="4" name="Freeform 4"/>
            <p:cNvSpPr/>
            <p:nvPr/>
          </p:nvSpPr>
          <p:spPr>
            <a:xfrm>
              <a:off x="92710" y="106680"/>
              <a:ext cx="2655754" cy="1900726"/>
            </a:xfrm>
            <a:custGeom>
              <a:avLst/>
              <a:gdLst/>
              <a:ahLst/>
              <a:cxnLst/>
              <a:rect l="l" t="t" r="r" b="b"/>
              <a:pathLst>
                <a:path w="2655754" h="1900726">
                  <a:moveTo>
                    <a:pt x="2629084" y="1711496"/>
                  </a:moveTo>
                  <a:cubicBezTo>
                    <a:pt x="2629084" y="1799126"/>
                    <a:pt x="2552884" y="1870246"/>
                    <a:pt x="2471603" y="1870246"/>
                  </a:cubicBezTo>
                  <a:lnTo>
                    <a:pt x="66040" y="1870246"/>
                  </a:lnTo>
                  <a:cubicBezTo>
                    <a:pt x="43180" y="1870246"/>
                    <a:pt x="20320" y="1865166"/>
                    <a:pt x="0" y="1856276"/>
                  </a:cubicBezTo>
                  <a:cubicBezTo>
                    <a:pt x="26670" y="1884216"/>
                    <a:pt x="63500" y="1900726"/>
                    <a:pt x="111054" y="1900726"/>
                  </a:cubicBezTo>
                  <a:lnTo>
                    <a:pt x="2509703" y="1900726"/>
                  </a:lnTo>
                  <a:cubicBezTo>
                    <a:pt x="2589713" y="1900726"/>
                    <a:pt x="2655753" y="1834686"/>
                    <a:pt x="2655753" y="1754676"/>
                  </a:cubicBezTo>
                  <a:lnTo>
                    <a:pt x="2655753" y="95250"/>
                  </a:lnTo>
                  <a:cubicBezTo>
                    <a:pt x="2655753" y="58420"/>
                    <a:pt x="2641784" y="25400"/>
                    <a:pt x="2620194" y="0"/>
                  </a:cubicBezTo>
                  <a:cubicBezTo>
                    <a:pt x="2626544" y="16510"/>
                    <a:pt x="2629084" y="34290"/>
                    <a:pt x="2629084" y="52070"/>
                  </a:cubicBezTo>
                  <a:lnTo>
                    <a:pt x="2629084" y="1711496"/>
                  </a:lnTo>
                  <a:lnTo>
                    <a:pt x="2629084" y="1711496"/>
                  </a:lnTo>
                  <a:close/>
                </a:path>
              </a:pathLst>
            </a:custGeom>
            <a:solidFill>
              <a:srgbClr val="704430"/>
            </a:solidFill>
          </p:spPr>
        </p:sp>
        <p:sp>
          <p:nvSpPr>
            <p:cNvPr id="5" name="Freeform 5"/>
            <p:cNvSpPr/>
            <p:nvPr/>
          </p:nvSpPr>
          <p:spPr>
            <a:xfrm>
              <a:off x="12700" y="12700"/>
              <a:ext cx="2695124" cy="1951526"/>
            </a:xfrm>
            <a:custGeom>
              <a:avLst/>
              <a:gdLst/>
              <a:ahLst/>
              <a:cxnLst/>
              <a:rect l="l" t="t" r="r" b="b"/>
              <a:pathLst>
                <a:path w="2695124" h="1951526">
                  <a:moveTo>
                    <a:pt x="146050" y="1951526"/>
                  </a:moveTo>
                  <a:lnTo>
                    <a:pt x="2549074" y="1951526"/>
                  </a:lnTo>
                  <a:cubicBezTo>
                    <a:pt x="2629084" y="1951526"/>
                    <a:pt x="2695124" y="1885486"/>
                    <a:pt x="2695124" y="1805476"/>
                  </a:cubicBezTo>
                  <a:lnTo>
                    <a:pt x="2695124" y="146050"/>
                  </a:lnTo>
                  <a:cubicBezTo>
                    <a:pt x="2695124" y="66040"/>
                    <a:pt x="2629084" y="0"/>
                    <a:pt x="2549074" y="0"/>
                  </a:cubicBezTo>
                  <a:lnTo>
                    <a:pt x="146050" y="0"/>
                  </a:lnTo>
                  <a:cubicBezTo>
                    <a:pt x="66040" y="0"/>
                    <a:pt x="0" y="66040"/>
                    <a:pt x="0" y="146050"/>
                  </a:cubicBezTo>
                  <a:lnTo>
                    <a:pt x="0" y="1805476"/>
                  </a:lnTo>
                  <a:cubicBezTo>
                    <a:pt x="0" y="1886756"/>
                    <a:pt x="66040" y="1951526"/>
                    <a:pt x="146050" y="1951526"/>
                  </a:cubicBezTo>
                  <a:close/>
                </a:path>
              </a:pathLst>
            </a:custGeom>
            <a:solidFill>
              <a:srgbClr val="FFF3ED"/>
            </a:solidFill>
          </p:spPr>
        </p:sp>
        <p:sp>
          <p:nvSpPr>
            <p:cNvPr id="6" name="Freeform 6"/>
            <p:cNvSpPr/>
            <p:nvPr/>
          </p:nvSpPr>
          <p:spPr>
            <a:xfrm>
              <a:off x="0" y="0"/>
              <a:ext cx="2759894" cy="2020106"/>
            </a:xfrm>
            <a:custGeom>
              <a:avLst/>
              <a:gdLst/>
              <a:ahLst/>
              <a:cxnLst/>
              <a:rect l="l" t="t" r="r" b="b"/>
              <a:pathLst>
                <a:path w="2759894" h="2020106">
                  <a:moveTo>
                    <a:pt x="2696394" y="74930"/>
                  </a:moveTo>
                  <a:cubicBezTo>
                    <a:pt x="2668454" y="30480"/>
                    <a:pt x="2618924" y="0"/>
                    <a:pt x="2561774" y="0"/>
                  </a:cubicBezTo>
                  <a:lnTo>
                    <a:pt x="158750" y="0"/>
                  </a:lnTo>
                  <a:cubicBezTo>
                    <a:pt x="71120" y="0"/>
                    <a:pt x="0" y="71120"/>
                    <a:pt x="0" y="158750"/>
                  </a:cubicBezTo>
                  <a:lnTo>
                    <a:pt x="0" y="1818176"/>
                  </a:lnTo>
                  <a:cubicBezTo>
                    <a:pt x="0" y="1870246"/>
                    <a:pt x="25400" y="1915966"/>
                    <a:pt x="63500" y="1945176"/>
                  </a:cubicBezTo>
                  <a:cubicBezTo>
                    <a:pt x="91440" y="1989626"/>
                    <a:pt x="140970" y="2020106"/>
                    <a:pt x="206113" y="2020106"/>
                  </a:cubicBezTo>
                  <a:lnTo>
                    <a:pt x="2601144" y="2020106"/>
                  </a:lnTo>
                  <a:cubicBezTo>
                    <a:pt x="2688774" y="2020106"/>
                    <a:pt x="2759894" y="1948986"/>
                    <a:pt x="2759894" y="1861356"/>
                  </a:cubicBezTo>
                  <a:lnTo>
                    <a:pt x="2759894" y="201930"/>
                  </a:lnTo>
                  <a:cubicBezTo>
                    <a:pt x="2759894" y="149860"/>
                    <a:pt x="2734494" y="104140"/>
                    <a:pt x="2696394" y="74930"/>
                  </a:cubicBezTo>
                  <a:close/>
                  <a:moveTo>
                    <a:pt x="12700" y="1818176"/>
                  </a:moveTo>
                  <a:lnTo>
                    <a:pt x="12700" y="158750"/>
                  </a:lnTo>
                  <a:cubicBezTo>
                    <a:pt x="12700" y="78740"/>
                    <a:pt x="78740" y="12700"/>
                    <a:pt x="158750" y="12700"/>
                  </a:cubicBezTo>
                  <a:lnTo>
                    <a:pt x="2561774" y="12700"/>
                  </a:lnTo>
                  <a:cubicBezTo>
                    <a:pt x="2641784" y="12700"/>
                    <a:pt x="2707824" y="78740"/>
                    <a:pt x="2707824" y="158750"/>
                  </a:cubicBezTo>
                  <a:lnTo>
                    <a:pt x="2707824" y="1818176"/>
                  </a:lnTo>
                  <a:cubicBezTo>
                    <a:pt x="2707824" y="1898186"/>
                    <a:pt x="2641784" y="1964226"/>
                    <a:pt x="2561774" y="1964226"/>
                  </a:cubicBezTo>
                  <a:lnTo>
                    <a:pt x="158750" y="1964226"/>
                  </a:lnTo>
                  <a:cubicBezTo>
                    <a:pt x="78740" y="1964226"/>
                    <a:pt x="12700" y="1899456"/>
                    <a:pt x="12700" y="1818176"/>
                  </a:cubicBezTo>
                  <a:close/>
                  <a:moveTo>
                    <a:pt x="2748464" y="1861356"/>
                  </a:moveTo>
                  <a:cubicBezTo>
                    <a:pt x="2748464" y="1941366"/>
                    <a:pt x="2681154" y="2007406"/>
                    <a:pt x="2601144" y="2007406"/>
                  </a:cubicBezTo>
                  <a:lnTo>
                    <a:pt x="206113" y="2007406"/>
                  </a:lnTo>
                  <a:cubicBezTo>
                    <a:pt x="157480" y="2007406"/>
                    <a:pt x="120650" y="1990896"/>
                    <a:pt x="93980" y="1962956"/>
                  </a:cubicBezTo>
                  <a:cubicBezTo>
                    <a:pt x="114300" y="1971846"/>
                    <a:pt x="135890" y="1976926"/>
                    <a:pt x="160020" y="1976926"/>
                  </a:cubicBezTo>
                  <a:lnTo>
                    <a:pt x="2563044" y="1976926"/>
                  </a:lnTo>
                  <a:cubicBezTo>
                    <a:pt x="2650674" y="1976926"/>
                    <a:pt x="2721794" y="1905806"/>
                    <a:pt x="2721794" y="1818176"/>
                  </a:cubicBezTo>
                  <a:lnTo>
                    <a:pt x="2721794" y="158750"/>
                  </a:lnTo>
                  <a:cubicBezTo>
                    <a:pt x="2721794" y="140970"/>
                    <a:pt x="2717984" y="123190"/>
                    <a:pt x="2712904" y="106680"/>
                  </a:cubicBezTo>
                  <a:cubicBezTo>
                    <a:pt x="2734494" y="132080"/>
                    <a:pt x="2748464" y="165100"/>
                    <a:pt x="2748464" y="201930"/>
                  </a:cubicBezTo>
                  <a:lnTo>
                    <a:pt x="2748464" y="1861356"/>
                  </a:lnTo>
                  <a:cubicBezTo>
                    <a:pt x="2748464" y="1861356"/>
                    <a:pt x="2748464" y="1861356"/>
                    <a:pt x="2748464" y="1861356"/>
                  </a:cubicBezTo>
                  <a:close/>
                </a:path>
              </a:pathLst>
            </a:custGeom>
            <a:solidFill>
              <a:srgbClr val="704430"/>
            </a:solidFill>
          </p:spPr>
        </p:sp>
      </p:grpSp>
      <p:grpSp>
        <p:nvGrpSpPr>
          <p:cNvPr id="7" name="Group 7"/>
          <p:cNvGrpSpPr/>
          <p:nvPr/>
        </p:nvGrpSpPr>
        <p:grpSpPr>
          <a:xfrm>
            <a:off x="5567712" y="1028700"/>
            <a:ext cx="10698945" cy="823276"/>
            <a:chOff x="0" y="0"/>
            <a:chExt cx="24872116" cy="1913890"/>
          </a:xfrm>
        </p:grpSpPr>
        <p:sp>
          <p:nvSpPr>
            <p:cNvPr id="8" name="Freeform 8"/>
            <p:cNvSpPr/>
            <p:nvPr/>
          </p:nvSpPr>
          <p:spPr>
            <a:xfrm>
              <a:off x="0" y="0"/>
              <a:ext cx="24872116" cy="1913890"/>
            </a:xfrm>
            <a:custGeom>
              <a:avLst/>
              <a:gdLst/>
              <a:ahLst/>
              <a:cxnLst/>
              <a:rect l="l" t="t" r="r" b="b"/>
              <a:pathLst>
                <a:path w="24872116" h="1913890">
                  <a:moveTo>
                    <a:pt x="24872116" y="956945"/>
                  </a:moveTo>
                  <a:lnTo>
                    <a:pt x="24872116" y="956945"/>
                  </a:lnTo>
                  <a:cubicBezTo>
                    <a:pt x="24872116" y="1485392"/>
                    <a:pt x="24443745" y="1913890"/>
                    <a:pt x="23915171" y="1913890"/>
                  </a:cubicBezTo>
                  <a:lnTo>
                    <a:pt x="956945" y="1913890"/>
                  </a:lnTo>
                  <a:cubicBezTo>
                    <a:pt x="428371" y="1913890"/>
                    <a:pt x="0" y="1485392"/>
                    <a:pt x="0" y="956945"/>
                  </a:cubicBezTo>
                  <a:lnTo>
                    <a:pt x="0" y="956945"/>
                  </a:lnTo>
                  <a:cubicBezTo>
                    <a:pt x="0" y="428371"/>
                    <a:pt x="428371" y="0"/>
                    <a:pt x="956945" y="0"/>
                  </a:cubicBezTo>
                  <a:lnTo>
                    <a:pt x="23915170" y="0"/>
                  </a:lnTo>
                  <a:cubicBezTo>
                    <a:pt x="24443618" y="0"/>
                    <a:pt x="24872116" y="428371"/>
                    <a:pt x="24872116" y="956945"/>
                  </a:cubicBezTo>
                  <a:close/>
                </a:path>
              </a:pathLst>
            </a:custGeom>
            <a:solidFill>
              <a:srgbClr val="F8CDA2"/>
            </a:solidFill>
          </p:spPr>
        </p:sp>
      </p:grpSp>
      <p:sp>
        <p:nvSpPr>
          <p:cNvPr id="9" name="AutoShape 9"/>
          <p:cNvSpPr/>
          <p:nvPr/>
        </p:nvSpPr>
        <p:spPr>
          <a:xfrm>
            <a:off x="16520301" y="1224776"/>
            <a:ext cx="450550" cy="0"/>
          </a:xfrm>
          <a:prstGeom prst="line">
            <a:avLst/>
          </a:prstGeom>
          <a:ln w="47625" cap="rnd">
            <a:solidFill>
              <a:srgbClr val="704430"/>
            </a:solidFill>
            <a:prstDash val="solid"/>
            <a:headEnd type="none" w="sm" len="sm"/>
            <a:tailEnd type="none" w="sm" len="sm"/>
          </a:ln>
        </p:spPr>
      </p:sp>
      <p:sp>
        <p:nvSpPr>
          <p:cNvPr id="10" name="AutoShape 10"/>
          <p:cNvSpPr/>
          <p:nvPr/>
        </p:nvSpPr>
        <p:spPr>
          <a:xfrm>
            <a:off x="16520301" y="1416525"/>
            <a:ext cx="450550" cy="0"/>
          </a:xfrm>
          <a:prstGeom prst="line">
            <a:avLst/>
          </a:prstGeom>
          <a:ln w="47625" cap="rnd">
            <a:solidFill>
              <a:srgbClr val="704430"/>
            </a:solidFill>
            <a:prstDash val="solid"/>
            <a:headEnd type="none" w="sm" len="sm"/>
            <a:tailEnd type="none" w="sm" len="sm"/>
          </a:ln>
        </p:spPr>
      </p:sp>
      <p:sp>
        <p:nvSpPr>
          <p:cNvPr id="11" name="AutoShape 11"/>
          <p:cNvSpPr/>
          <p:nvPr/>
        </p:nvSpPr>
        <p:spPr>
          <a:xfrm>
            <a:off x="16520301" y="1608275"/>
            <a:ext cx="450550" cy="0"/>
          </a:xfrm>
          <a:prstGeom prst="line">
            <a:avLst/>
          </a:prstGeom>
          <a:ln w="47625" cap="rnd">
            <a:solidFill>
              <a:srgbClr val="704430"/>
            </a:solidFill>
            <a:prstDash val="solid"/>
            <a:headEnd type="none" w="sm" len="sm"/>
            <a:tailEnd type="none" w="sm" len="sm"/>
          </a:ln>
        </p:spPr>
      </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23775" y="1181913"/>
            <a:ext cx="456119" cy="516849"/>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774938"/>
            <a:ext cx="4264456" cy="3434825"/>
          </a:xfrm>
          <a:prstGeom prst="rect">
            <a:avLst/>
          </a:prstGeom>
        </p:spPr>
      </p:pic>
      <p:sp>
        <p:nvSpPr>
          <p:cNvPr id="14" name="AutoShape 14"/>
          <p:cNvSpPr/>
          <p:nvPr/>
        </p:nvSpPr>
        <p:spPr>
          <a:xfrm rot="-15589">
            <a:off x="5102586" y="2194725"/>
            <a:ext cx="12744260" cy="0"/>
          </a:xfrm>
          <a:prstGeom prst="line">
            <a:avLst/>
          </a:prstGeom>
          <a:ln w="47625" cap="flat">
            <a:solidFill>
              <a:srgbClr val="704430"/>
            </a:solidFill>
            <a:prstDash val="solid"/>
            <a:headEnd type="none" w="sm" len="sm"/>
            <a:tailEnd type="none" w="sm" len="sm"/>
          </a:ln>
        </p:spPr>
      </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805698" y="6338032"/>
            <a:ext cx="4296591" cy="3679445"/>
          </a:xfrm>
          <a:prstGeom prst="rect">
            <a:avLst/>
          </a:prstGeom>
        </p:spPr>
      </p:pic>
      <p:pic>
        <p:nvPicPr>
          <p:cNvPr id="16" name="Picture 16"/>
          <p:cNvPicPr>
            <a:picLocks noChangeAspect="1"/>
          </p:cNvPicPr>
          <p:nvPr/>
        </p:nvPicPr>
        <p:blipFill>
          <a:blip r:embed="rId9"/>
          <a:srcRect r="53286" b="20620"/>
          <a:stretch>
            <a:fillRect/>
          </a:stretch>
        </p:blipFill>
        <p:spPr>
          <a:xfrm>
            <a:off x="11474716" y="2414121"/>
            <a:ext cx="6033781" cy="6344187"/>
          </a:xfrm>
          <a:prstGeom prst="rect">
            <a:avLst/>
          </a:prstGeom>
        </p:spPr>
      </p:pic>
      <p:sp>
        <p:nvSpPr>
          <p:cNvPr id="17" name="TextBox 17"/>
          <p:cNvSpPr txBox="1"/>
          <p:nvPr/>
        </p:nvSpPr>
        <p:spPr>
          <a:xfrm>
            <a:off x="5871134" y="1132148"/>
            <a:ext cx="9418365" cy="587805"/>
          </a:xfrm>
          <a:prstGeom prst="rect">
            <a:avLst/>
          </a:prstGeom>
        </p:spPr>
        <p:txBody>
          <a:bodyPr lIns="0" tIns="0" rIns="0" bIns="0" rtlCol="0" anchor="t">
            <a:spAutoFit/>
          </a:bodyPr>
          <a:lstStyle/>
          <a:p>
            <a:pPr algn="ctr">
              <a:lnSpc>
                <a:spcPts val="4391"/>
              </a:lnSpc>
            </a:pPr>
            <a:r>
              <a:rPr lang="en-US" sz="4391">
                <a:solidFill>
                  <a:srgbClr val="704430"/>
                </a:solidFill>
                <a:latin typeface="Marykate"/>
              </a:rPr>
              <a:t>Flowchart fungsi def tabel(x, y, fy, judul1,)</a:t>
            </a:r>
          </a:p>
        </p:txBody>
      </p:sp>
      <p:pic>
        <p:nvPicPr>
          <p:cNvPr id="18" name="Picture 18"/>
          <p:cNvPicPr>
            <a:picLocks noChangeAspect="1"/>
          </p:cNvPicPr>
          <p:nvPr/>
        </p:nvPicPr>
        <p:blipFill>
          <a:blip r:embed="rId9"/>
          <a:srcRect l="53286"/>
          <a:stretch>
            <a:fillRect/>
          </a:stretch>
        </p:blipFill>
        <p:spPr>
          <a:xfrm>
            <a:off x="5436000" y="2412279"/>
            <a:ext cx="5481185" cy="726025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2583267" y="432466"/>
            <a:ext cx="12683987" cy="10670861"/>
            <a:chOff x="0" y="0"/>
            <a:chExt cx="3356281" cy="2823592"/>
          </a:xfrm>
        </p:grpSpPr>
        <p:sp>
          <p:nvSpPr>
            <p:cNvPr id="4" name="Freeform 4"/>
            <p:cNvSpPr/>
            <p:nvPr/>
          </p:nvSpPr>
          <p:spPr>
            <a:xfrm>
              <a:off x="92710" y="106680"/>
              <a:ext cx="3252141" cy="2704212"/>
            </a:xfrm>
            <a:custGeom>
              <a:avLst/>
              <a:gdLst/>
              <a:ahLst/>
              <a:cxnLst/>
              <a:rect l="l" t="t" r="r" b="b"/>
              <a:pathLst>
                <a:path w="3252141" h="2704212">
                  <a:moveTo>
                    <a:pt x="3225471" y="2514982"/>
                  </a:moveTo>
                  <a:cubicBezTo>
                    <a:pt x="3225471" y="2602612"/>
                    <a:pt x="3149271" y="2673732"/>
                    <a:pt x="3067991" y="2673732"/>
                  </a:cubicBezTo>
                  <a:lnTo>
                    <a:pt x="66040" y="2673732"/>
                  </a:lnTo>
                  <a:cubicBezTo>
                    <a:pt x="43180" y="2673732"/>
                    <a:pt x="20320" y="2668652"/>
                    <a:pt x="0" y="2659762"/>
                  </a:cubicBezTo>
                  <a:cubicBezTo>
                    <a:pt x="26670" y="2687702"/>
                    <a:pt x="63500" y="2704212"/>
                    <a:pt x="114855" y="2704212"/>
                  </a:cubicBezTo>
                  <a:lnTo>
                    <a:pt x="3106091" y="2704212"/>
                  </a:lnTo>
                  <a:cubicBezTo>
                    <a:pt x="3186101" y="2704212"/>
                    <a:pt x="3252141" y="2638172"/>
                    <a:pt x="3252141" y="2558162"/>
                  </a:cubicBezTo>
                  <a:lnTo>
                    <a:pt x="3252141" y="95250"/>
                  </a:lnTo>
                  <a:cubicBezTo>
                    <a:pt x="3252141" y="58420"/>
                    <a:pt x="3238171" y="25400"/>
                    <a:pt x="3216581" y="0"/>
                  </a:cubicBezTo>
                  <a:cubicBezTo>
                    <a:pt x="3222931" y="16510"/>
                    <a:pt x="3225471" y="34290"/>
                    <a:pt x="3225471" y="52070"/>
                  </a:cubicBezTo>
                  <a:lnTo>
                    <a:pt x="3225471" y="2514982"/>
                  </a:lnTo>
                  <a:lnTo>
                    <a:pt x="3225471" y="2514982"/>
                  </a:lnTo>
                  <a:close/>
                </a:path>
              </a:pathLst>
            </a:custGeom>
            <a:solidFill>
              <a:srgbClr val="704430"/>
            </a:solidFill>
          </p:spPr>
        </p:sp>
        <p:sp>
          <p:nvSpPr>
            <p:cNvPr id="5" name="Freeform 5"/>
            <p:cNvSpPr/>
            <p:nvPr/>
          </p:nvSpPr>
          <p:spPr>
            <a:xfrm>
              <a:off x="12700" y="12700"/>
              <a:ext cx="3291511" cy="2755012"/>
            </a:xfrm>
            <a:custGeom>
              <a:avLst/>
              <a:gdLst/>
              <a:ahLst/>
              <a:cxnLst/>
              <a:rect l="l" t="t" r="r" b="b"/>
              <a:pathLst>
                <a:path w="3291511" h="2755012">
                  <a:moveTo>
                    <a:pt x="146050" y="2755012"/>
                  </a:moveTo>
                  <a:lnTo>
                    <a:pt x="3145461" y="2755012"/>
                  </a:lnTo>
                  <a:cubicBezTo>
                    <a:pt x="3225471" y="2755012"/>
                    <a:pt x="3291511" y="2688972"/>
                    <a:pt x="3291511" y="2608962"/>
                  </a:cubicBezTo>
                  <a:lnTo>
                    <a:pt x="3291511" y="146050"/>
                  </a:lnTo>
                  <a:cubicBezTo>
                    <a:pt x="3291511" y="66040"/>
                    <a:pt x="3225471" y="0"/>
                    <a:pt x="3145461" y="0"/>
                  </a:cubicBezTo>
                  <a:lnTo>
                    <a:pt x="146050" y="0"/>
                  </a:lnTo>
                  <a:cubicBezTo>
                    <a:pt x="66040" y="0"/>
                    <a:pt x="0" y="66040"/>
                    <a:pt x="0" y="146050"/>
                  </a:cubicBezTo>
                  <a:lnTo>
                    <a:pt x="0" y="2608962"/>
                  </a:lnTo>
                  <a:cubicBezTo>
                    <a:pt x="0" y="2690242"/>
                    <a:pt x="66040" y="2755012"/>
                    <a:pt x="146050" y="2755012"/>
                  </a:cubicBezTo>
                  <a:close/>
                </a:path>
              </a:pathLst>
            </a:custGeom>
            <a:solidFill>
              <a:srgbClr val="B9DDBF"/>
            </a:solidFill>
          </p:spPr>
        </p:sp>
        <p:sp>
          <p:nvSpPr>
            <p:cNvPr id="6" name="Freeform 6"/>
            <p:cNvSpPr/>
            <p:nvPr/>
          </p:nvSpPr>
          <p:spPr>
            <a:xfrm>
              <a:off x="0" y="0"/>
              <a:ext cx="3356281" cy="2823592"/>
            </a:xfrm>
            <a:custGeom>
              <a:avLst/>
              <a:gdLst/>
              <a:ahLst/>
              <a:cxnLst/>
              <a:rect l="l" t="t" r="r" b="b"/>
              <a:pathLst>
                <a:path w="3356281" h="2823592">
                  <a:moveTo>
                    <a:pt x="3292781" y="74930"/>
                  </a:moveTo>
                  <a:cubicBezTo>
                    <a:pt x="3264841" y="30480"/>
                    <a:pt x="3215311" y="0"/>
                    <a:pt x="3158161" y="0"/>
                  </a:cubicBezTo>
                  <a:lnTo>
                    <a:pt x="158750" y="0"/>
                  </a:lnTo>
                  <a:cubicBezTo>
                    <a:pt x="71120" y="0"/>
                    <a:pt x="0" y="71120"/>
                    <a:pt x="0" y="158750"/>
                  </a:cubicBezTo>
                  <a:lnTo>
                    <a:pt x="0" y="2621662"/>
                  </a:lnTo>
                  <a:cubicBezTo>
                    <a:pt x="0" y="2673732"/>
                    <a:pt x="25400" y="2719452"/>
                    <a:pt x="63500" y="2748662"/>
                  </a:cubicBezTo>
                  <a:cubicBezTo>
                    <a:pt x="91440" y="2793112"/>
                    <a:pt x="140970" y="2823592"/>
                    <a:pt x="210507" y="2823592"/>
                  </a:cubicBezTo>
                  <a:lnTo>
                    <a:pt x="3197531" y="2823592"/>
                  </a:lnTo>
                  <a:cubicBezTo>
                    <a:pt x="3285161" y="2823592"/>
                    <a:pt x="3356281" y="2752472"/>
                    <a:pt x="3356281" y="2664842"/>
                  </a:cubicBezTo>
                  <a:lnTo>
                    <a:pt x="3356281" y="201930"/>
                  </a:lnTo>
                  <a:cubicBezTo>
                    <a:pt x="3356281" y="149860"/>
                    <a:pt x="3330881" y="104140"/>
                    <a:pt x="3292781" y="74930"/>
                  </a:cubicBezTo>
                  <a:close/>
                  <a:moveTo>
                    <a:pt x="12700" y="2621662"/>
                  </a:moveTo>
                  <a:lnTo>
                    <a:pt x="12700" y="158750"/>
                  </a:lnTo>
                  <a:cubicBezTo>
                    <a:pt x="12700" y="78740"/>
                    <a:pt x="78740" y="12700"/>
                    <a:pt x="158750" y="12700"/>
                  </a:cubicBezTo>
                  <a:lnTo>
                    <a:pt x="3158161" y="12700"/>
                  </a:lnTo>
                  <a:cubicBezTo>
                    <a:pt x="3238171" y="12700"/>
                    <a:pt x="3304211" y="78740"/>
                    <a:pt x="3304211" y="158750"/>
                  </a:cubicBezTo>
                  <a:lnTo>
                    <a:pt x="3304211" y="2621662"/>
                  </a:lnTo>
                  <a:cubicBezTo>
                    <a:pt x="3304211" y="2701672"/>
                    <a:pt x="3238171" y="2767712"/>
                    <a:pt x="3158161" y="2767712"/>
                  </a:cubicBezTo>
                  <a:lnTo>
                    <a:pt x="158750" y="2767712"/>
                  </a:lnTo>
                  <a:cubicBezTo>
                    <a:pt x="78740" y="2767712"/>
                    <a:pt x="12700" y="2702942"/>
                    <a:pt x="12700" y="2621662"/>
                  </a:cubicBezTo>
                  <a:close/>
                  <a:moveTo>
                    <a:pt x="3344851" y="2664842"/>
                  </a:moveTo>
                  <a:cubicBezTo>
                    <a:pt x="3344851" y="2744852"/>
                    <a:pt x="3277541" y="2810892"/>
                    <a:pt x="3197531" y="2810892"/>
                  </a:cubicBezTo>
                  <a:lnTo>
                    <a:pt x="210507" y="2810892"/>
                  </a:lnTo>
                  <a:cubicBezTo>
                    <a:pt x="157480" y="2810892"/>
                    <a:pt x="120650" y="2794382"/>
                    <a:pt x="93980" y="2766442"/>
                  </a:cubicBezTo>
                  <a:cubicBezTo>
                    <a:pt x="114300" y="2775332"/>
                    <a:pt x="135890" y="2780412"/>
                    <a:pt x="160020" y="2780412"/>
                  </a:cubicBezTo>
                  <a:lnTo>
                    <a:pt x="3159431" y="2780412"/>
                  </a:lnTo>
                  <a:cubicBezTo>
                    <a:pt x="3247061" y="2780412"/>
                    <a:pt x="3318181" y="2709292"/>
                    <a:pt x="3318181" y="2621662"/>
                  </a:cubicBezTo>
                  <a:lnTo>
                    <a:pt x="3318181" y="158750"/>
                  </a:lnTo>
                  <a:cubicBezTo>
                    <a:pt x="3318181" y="140970"/>
                    <a:pt x="3314371" y="123190"/>
                    <a:pt x="3309291" y="106680"/>
                  </a:cubicBezTo>
                  <a:cubicBezTo>
                    <a:pt x="3330881" y="132080"/>
                    <a:pt x="3344851" y="165100"/>
                    <a:pt x="3344851" y="201930"/>
                  </a:cubicBezTo>
                  <a:lnTo>
                    <a:pt x="3344851" y="2664842"/>
                  </a:lnTo>
                  <a:cubicBezTo>
                    <a:pt x="3344851" y="2664842"/>
                    <a:pt x="3344851" y="2664842"/>
                    <a:pt x="3344851" y="2664842"/>
                  </a:cubicBezTo>
                  <a:close/>
                </a:path>
              </a:pathLst>
            </a:custGeom>
            <a:solidFill>
              <a:srgbClr val="704430"/>
            </a:solidFill>
          </p:spPr>
        </p:sp>
      </p:grpSp>
      <p:sp>
        <p:nvSpPr>
          <p:cNvPr id="7" name="AutoShape 7"/>
          <p:cNvSpPr/>
          <p:nvPr/>
        </p:nvSpPr>
        <p:spPr>
          <a:xfrm>
            <a:off x="14349282" y="813138"/>
            <a:ext cx="450550" cy="0"/>
          </a:xfrm>
          <a:prstGeom prst="line">
            <a:avLst/>
          </a:prstGeom>
          <a:ln w="47625" cap="rnd">
            <a:solidFill>
              <a:srgbClr val="704430"/>
            </a:solidFill>
            <a:prstDash val="solid"/>
            <a:headEnd type="none" w="sm" len="sm"/>
            <a:tailEnd type="none" w="sm" len="sm"/>
          </a:ln>
        </p:spPr>
      </p:sp>
      <p:sp>
        <p:nvSpPr>
          <p:cNvPr id="8" name="AutoShape 8"/>
          <p:cNvSpPr/>
          <p:nvPr/>
        </p:nvSpPr>
        <p:spPr>
          <a:xfrm>
            <a:off x="14349282" y="1004887"/>
            <a:ext cx="450550" cy="0"/>
          </a:xfrm>
          <a:prstGeom prst="line">
            <a:avLst/>
          </a:prstGeom>
          <a:ln w="47625" cap="rnd">
            <a:solidFill>
              <a:srgbClr val="704430"/>
            </a:solidFill>
            <a:prstDash val="solid"/>
            <a:headEnd type="none" w="sm" len="sm"/>
            <a:tailEnd type="none" w="sm" len="sm"/>
          </a:ln>
        </p:spPr>
      </p:sp>
      <p:sp>
        <p:nvSpPr>
          <p:cNvPr id="9" name="AutoShape 9"/>
          <p:cNvSpPr/>
          <p:nvPr/>
        </p:nvSpPr>
        <p:spPr>
          <a:xfrm>
            <a:off x="14349282" y="1196637"/>
            <a:ext cx="450550" cy="0"/>
          </a:xfrm>
          <a:prstGeom prst="line">
            <a:avLst/>
          </a:prstGeom>
          <a:ln w="47625" cap="rnd">
            <a:solidFill>
              <a:srgbClr val="704430"/>
            </a:solidFill>
            <a:prstDash val="solid"/>
            <a:headEnd type="none" w="sm" len="sm"/>
            <a:tailEnd type="none" w="sm" len="sm"/>
          </a:ln>
        </p:spPr>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056158" y="625877"/>
            <a:ext cx="758021" cy="758021"/>
          </a:xfrm>
          <a:prstGeom prst="rect">
            <a:avLst/>
          </a:prstGeom>
        </p:spPr>
      </p:pic>
      <p:grpSp>
        <p:nvGrpSpPr>
          <p:cNvPr id="11" name="Group 11"/>
          <p:cNvGrpSpPr/>
          <p:nvPr/>
        </p:nvGrpSpPr>
        <p:grpSpPr>
          <a:xfrm>
            <a:off x="3209445" y="836951"/>
            <a:ext cx="431124" cy="43112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grpSp>
        <p:nvGrpSpPr>
          <p:cNvPr id="13" name="Group 13"/>
          <p:cNvGrpSpPr/>
          <p:nvPr/>
        </p:nvGrpSpPr>
        <p:grpSpPr>
          <a:xfrm>
            <a:off x="3932039" y="836951"/>
            <a:ext cx="431124" cy="43112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grpSp>
        <p:nvGrpSpPr>
          <p:cNvPr id="15" name="Group 15"/>
          <p:cNvGrpSpPr/>
          <p:nvPr/>
        </p:nvGrpSpPr>
        <p:grpSpPr>
          <a:xfrm>
            <a:off x="4654633" y="836951"/>
            <a:ext cx="431124" cy="43112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sp>
        <p:nvSpPr>
          <p:cNvPr id="17" name="AutoShape 17"/>
          <p:cNvSpPr/>
          <p:nvPr/>
        </p:nvSpPr>
        <p:spPr>
          <a:xfrm rot="-5052">
            <a:off x="2574037" y="1681322"/>
            <a:ext cx="12552189" cy="0"/>
          </a:xfrm>
          <a:prstGeom prst="line">
            <a:avLst/>
          </a:prstGeom>
          <a:ln w="47625" cap="flat">
            <a:solidFill>
              <a:srgbClr val="704430"/>
            </a:solidFill>
            <a:prstDash val="solid"/>
            <a:headEnd type="none" w="sm" len="sm"/>
            <a:tailEnd type="none" w="sm" len="sm"/>
          </a:ln>
        </p:spPr>
      </p:sp>
      <p:pic>
        <p:nvPicPr>
          <p:cNvPr id="18" name="Picture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379136" y="7016876"/>
            <a:ext cx="3261433" cy="3410244"/>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59300" y="9258300"/>
            <a:ext cx="758021" cy="758021"/>
          </a:xfrm>
          <a:prstGeom prst="rect">
            <a:avLst/>
          </a:prstGeom>
        </p:spPr>
      </p:pic>
      <p:pic>
        <p:nvPicPr>
          <p:cNvPr id="20" name="Picture 20"/>
          <p:cNvPicPr>
            <a:picLocks noChangeAspect="1"/>
          </p:cNvPicPr>
          <p:nvPr/>
        </p:nvPicPr>
        <p:blipFill>
          <a:blip r:embed="rId7"/>
          <a:srcRect l="57128"/>
          <a:stretch>
            <a:fillRect/>
          </a:stretch>
        </p:blipFill>
        <p:spPr>
          <a:xfrm>
            <a:off x="9115425" y="1804846"/>
            <a:ext cx="4282495" cy="8369996"/>
          </a:xfrm>
          <a:prstGeom prst="rect">
            <a:avLst/>
          </a:prstGeom>
        </p:spPr>
      </p:pic>
      <p:sp>
        <p:nvSpPr>
          <p:cNvPr id="21" name="TextBox 21"/>
          <p:cNvSpPr txBox="1"/>
          <p:nvPr/>
        </p:nvSpPr>
        <p:spPr>
          <a:xfrm>
            <a:off x="5619157" y="666750"/>
            <a:ext cx="6612208" cy="819150"/>
          </a:xfrm>
          <a:prstGeom prst="rect">
            <a:avLst/>
          </a:prstGeom>
        </p:spPr>
        <p:txBody>
          <a:bodyPr lIns="0" tIns="0" rIns="0" bIns="0" rtlCol="0" anchor="t">
            <a:spAutoFit/>
          </a:bodyPr>
          <a:lstStyle/>
          <a:p>
            <a:pPr algn="ctr">
              <a:lnSpc>
                <a:spcPts val="6000"/>
              </a:lnSpc>
            </a:pPr>
            <a:r>
              <a:rPr lang="en-US" sz="6000" spc="-180">
                <a:solidFill>
                  <a:srgbClr val="704430"/>
                </a:solidFill>
                <a:latin typeface="Marykate"/>
              </a:rPr>
              <a:t>Flowchart Algoritma Utama</a:t>
            </a:r>
          </a:p>
        </p:txBody>
      </p:sp>
      <p:pic>
        <p:nvPicPr>
          <p:cNvPr id="22" name="Picture 22"/>
          <p:cNvPicPr>
            <a:picLocks noChangeAspect="1"/>
          </p:cNvPicPr>
          <p:nvPr/>
        </p:nvPicPr>
        <p:blipFill>
          <a:blip r:embed="rId7"/>
          <a:srcRect r="60125"/>
          <a:stretch>
            <a:fillRect/>
          </a:stretch>
        </p:blipFill>
        <p:spPr>
          <a:xfrm>
            <a:off x="4363163" y="1747696"/>
            <a:ext cx="4130325" cy="86794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1482422" y="1274865"/>
            <a:ext cx="7661578" cy="7813469"/>
            <a:chOff x="0" y="0"/>
            <a:chExt cx="2213450" cy="2257332"/>
          </a:xfrm>
        </p:grpSpPr>
        <p:sp>
          <p:nvSpPr>
            <p:cNvPr id="4" name="Freeform 4"/>
            <p:cNvSpPr/>
            <p:nvPr/>
          </p:nvSpPr>
          <p:spPr>
            <a:xfrm>
              <a:off x="92710" y="106680"/>
              <a:ext cx="2109311" cy="2137953"/>
            </a:xfrm>
            <a:custGeom>
              <a:avLst/>
              <a:gdLst/>
              <a:ahLst/>
              <a:cxnLst/>
              <a:rect l="l" t="t" r="r" b="b"/>
              <a:pathLst>
                <a:path w="2109311" h="2137953">
                  <a:moveTo>
                    <a:pt x="2082640" y="1948722"/>
                  </a:moveTo>
                  <a:cubicBezTo>
                    <a:pt x="2082640" y="2036353"/>
                    <a:pt x="2006440" y="2107472"/>
                    <a:pt x="1925160" y="2107472"/>
                  </a:cubicBezTo>
                  <a:lnTo>
                    <a:pt x="66040" y="2107472"/>
                  </a:lnTo>
                  <a:cubicBezTo>
                    <a:pt x="43180" y="2107472"/>
                    <a:pt x="20320" y="2102393"/>
                    <a:pt x="0" y="2093503"/>
                  </a:cubicBezTo>
                  <a:cubicBezTo>
                    <a:pt x="26670" y="2121443"/>
                    <a:pt x="63500" y="2137953"/>
                    <a:pt x="107571" y="2137953"/>
                  </a:cubicBezTo>
                  <a:lnTo>
                    <a:pt x="1963260" y="2137953"/>
                  </a:lnTo>
                  <a:cubicBezTo>
                    <a:pt x="2043270" y="2137953"/>
                    <a:pt x="2109310" y="2071912"/>
                    <a:pt x="2109310" y="1991903"/>
                  </a:cubicBezTo>
                  <a:lnTo>
                    <a:pt x="2109310" y="95250"/>
                  </a:lnTo>
                  <a:cubicBezTo>
                    <a:pt x="2109310" y="58420"/>
                    <a:pt x="2095340" y="25400"/>
                    <a:pt x="2073750" y="0"/>
                  </a:cubicBezTo>
                  <a:cubicBezTo>
                    <a:pt x="2080100" y="16510"/>
                    <a:pt x="2082640" y="34290"/>
                    <a:pt x="2082640" y="52070"/>
                  </a:cubicBezTo>
                  <a:lnTo>
                    <a:pt x="2082640" y="1948722"/>
                  </a:lnTo>
                  <a:lnTo>
                    <a:pt x="2082640" y="1948722"/>
                  </a:lnTo>
                  <a:close/>
                </a:path>
              </a:pathLst>
            </a:custGeom>
            <a:solidFill>
              <a:srgbClr val="704430"/>
            </a:solidFill>
          </p:spPr>
        </p:sp>
        <p:sp>
          <p:nvSpPr>
            <p:cNvPr id="5" name="Freeform 5"/>
            <p:cNvSpPr/>
            <p:nvPr/>
          </p:nvSpPr>
          <p:spPr>
            <a:xfrm>
              <a:off x="12700" y="12700"/>
              <a:ext cx="2148680" cy="2188752"/>
            </a:xfrm>
            <a:custGeom>
              <a:avLst/>
              <a:gdLst/>
              <a:ahLst/>
              <a:cxnLst/>
              <a:rect l="l" t="t" r="r" b="b"/>
              <a:pathLst>
                <a:path w="2148680" h="2188752">
                  <a:moveTo>
                    <a:pt x="146050" y="2188752"/>
                  </a:moveTo>
                  <a:lnTo>
                    <a:pt x="2002630" y="2188752"/>
                  </a:lnTo>
                  <a:cubicBezTo>
                    <a:pt x="2082641" y="2188752"/>
                    <a:pt x="2148680" y="2122712"/>
                    <a:pt x="2148680" y="2042702"/>
                  </a:cubicBezTo>
                  <a:lnTo>
                    <a:pt x="2148680" y="146050"/>
                  </a:lnTo>
                  <a:cubicBezTo>
                    <a:pt x="2148680" y="66040"/>
                    <a:pt x="2082641" y="0"/>
                    <a:pt x="2002630" y="0"/>
                  </a:cubicBezTo>
                  <a:lnTo>
                    <a:pt x="146050" y="0"/>
                  </a:lnTo>
                  <a:cubicBezTo>
                    <a:pt x="66040" y="0"/>
                    <a:pt x="0" y="66040"/>
                    <a:pt x="0" y="146050"/>
                  </a:cubicBezTo>
                  <a:lnTo>
                    <a:pt x="0" y="2042702"/>
                  </a:lnTo>
                  <a:cubicBezTo>
                    <a:pt x="0" y="2123982"/>
                    <a:pt x="66040" y="2188752"/>
                    <a:pt x="146050" y="2188752"/>
                  </a:cubicBezTo>
                  <a:close/>
                </a:path>
              </a:pathLst>
            </a:custGeom>
            <a:solidFill>
              <a:srgbClr val="B9DDBF"/>
            </a:solidFill>
          </p:spPr>
        </p:sp>
        <p:sp>
          <p:nvSpPr>
            <p:cNvPr id="6" name="Freeform 6"/>
            <p:cNvSpPr/>
            <p:nvPr/>
          </p:nvSpPr>
          <p:spPr>
            <a:xfrm>
              <a:off x="0" y="0"/>
              <a:ext cx="2213451" cy="2257333"/>
            </a:xfrm>
            <a:custGeom>
              <a:avLst/>
              <a:gdLst/>
              <a:ahLst/>
              <a:cxnLst/>
              <a:rect l="l" t="t" r="r" b="b"/>
              <a:pathLst>
                <a:path w="2213451" h="2257333">
                  <a:moveTo>
                    <a:pt x="2149951" y="74930"/>
                  </a:moveTo>
                  <a:cubicBezTo>
                    <a:pt x="2122011" y="30480"/>
                    <a:pt x="2072480" y="0"/>
                    <a:pt x="2015330" y="0"/>
                  </a:cubicBezTo>
                  <a:lnTo>
                    <a:pt x="158750" y="0"/>
                  </a:lnTo>
                  <a:cubicBezTo>
                    <a:pt x="71120" y="0"/>
                    <a:pt x="0" y="71120"/>
                    <a:pt x="0" y="158750"/>
                  </a:cubicBezTo>
                  <a:lnTo>
                    <a:pt x="0" y="2055402"/>
                  </a:lnTo>
                  <a:cubicBezTo>
                    <a:pt x="0" y="2107473"/>
                    <a:pt x="25400" y="2153192"/>
                    <a:pt x="63500" y="2182402"/>
                  </a:cubicBezTo>
                  <a:cubicBezTo>
                    <a:pt x="91440" y="2226852"/>
                    <a:pt x="140970" y="2257333"/>
                    <a:pt x="202086" y="2257333"/>
                  </a:cubicBezTo>
                  <a:lnTo>
                    <a:pt x="2054701" y="2257333"/>
                  </a:lnTo>
                  <a:cubicBezTo>
                    <a:pt x="2142330" y="2257333"/>
                    <a:pt x="2213451" y="2186212"/>
                    <a:pt x="2213451" y="2098583"/>
                  </a:cubicBezTo>
                  <a:lnTo>
                    <a:pt x="2213451" y="201930"/>
                  </a:lnTo>
                  <a:cubicBezTo>
                    <a:pt x="2213450" y="149860"/>
                    <a:pt x="2188050" y="104140"/>
                    <a:pt x="2149951" y="74930"/>
                  </a:cubicBezTo>
                  <a:close/>
                  <a:moveTo>
                    <a:pt x="12700" y="2055402"/>
                  </a:moveTo>
                  <a:lnTo>
                    <a:pt x="12700" y="158750"/>
                  </a:lnTo>
                  <a:cubicBezTo>
                    <a:pt x="12700" y="78740"/>
                    <a:pt x="78740" y="12700"/>
                    <a:pt x="158750" y="12700"/>
                  </a:cubicBezTo>
                  <a:lnTo>
                    <a:pt x="2015330" y="12700"/>
                  </a:lnTo>
                  <a:cubicBezTo>
                    <a:pt x="2095341" y="12700"/>
                    <a:pt x="2161380" y="78740"/>
                    <a:pt x="2161380" y="158750"/>
                  </a:cubicBezTo>
                  <a:lnTo>
                    <a:pt x="2161380" y="2055402"/>
                  </a:lnTo>
                  <a:cubicBezTo>
                    <a:pt x="2161380" y="2135412"/>
                    <a:pt x="2095341" y="2201452"/>
                    <a:pt x="2015330" y="2201452"/>
                  </a:cubicBezTo>
                  <a:lnTo>
                    <a:pt x="158750" y="2201452"/>
                  </a:lnTo>
                  <a:cubicBezTo>
                    <a:pt x="78740" y="2201452"/>
                    <a:pt x="12700" y="2136682"/>
                    <a:pt x="12700" y="2055402"/>
                  </a:cubicBezTo>
                  <a:close/>
                  <a:moveTo>
                    <a:pt x="2202020" y="2098582"/>
                  </a:moveTo>
                  <a:cubicBezTo>
                    <a:pt x="2202020" y="2178592"/>
                    <a:pt x="2134711" y="2244632"/>
                    <a:pt x="2054701" y="2244632"/>
                  </a:cubicBezTo>
                  <a:lnTo>
                    <a:pt x="202086" y="2244632"/>
                  </a:lnTo>
                  <a:cubicBezTo>
                    <a:pt x="157480" y="2244632"/>
                    <a:pt x="120650" y="2228122"/>
                    <a:pt x="93980" y="2200182"/>
                  </a:cubicBezTo>
                  <a:cubicBezTo>
                    <a:pt x="114300" y="2209072"/>
                    <a:pt x="135890" y="2214152"/>
                    <a:pt x="160020" y="2214152"/>
                  </a:cubicBezTo>
                  <a:lnTo>
                    <a:pt x="2016601" y="2214152"/>
                  </a:lnTo>
                  <a:cubicBezTo>
                    <a:pt x="2104230" y="2214152"/>
                    <a:pt x="2175351" y="2143032"/>
                    <a:pt x="2175351" y="2055402"/>
                  </a:cubicBezTo>
                  <a:lnTo>
                    <a:pt x="2175351" y="158750"/>
                  </a:lnTo>
                  <a:cubicBezTo>
                    <a:pt x="2175351" y="140970"/>
                    <a:pt x="2171541" y="123190"/>
                    <a:pt x="2166461" y="106680"/>
                  </a:cubicBezTo>
                  <a:cubicBezTo>
                    <a:pt x="2188051" y="132080"/>
                    <a:pt x="2202021" y="165100"/>
                    <a:pt x="2202021" y="201930"/>
                  </a:cubicBezTo>
                  <a:lnTo>
                    <a:pt x="2202021" y="2098582"/>
                  </a:lnTo>
                  <a:cubicBezTo>
                    <a:pt x="2202020" y="2098582"/>
                    <a:pt x="2202020" y="2098582"/>
                    <a:pt x="2202020" y="2098582"/>
                  </a:cubicBezTo>
                  <a:close/>
                </a:path>
              </a:pathLst>
            </a:custGeom>
            <a:solidFill>
              <a:srgbClr val="704430"/>
            </a:solidFill>
          </p:spPr>
        </p:sp>
      </p:grpSp>
      <p:grpSp>
        <p:nvGrpSpPr>
          <p:cNvPr id="7" name="Group 7"/>
          <p:cNvGrpSpPr/>
          <p:nvPr/>
        </p:nvGrpSpPr>
        <p:grpSpPr>
          <a:xfrm>
            <a:off x="1725910" y="1506362"/>
            <a:ext cx="6640612" cy="823276"/>
            <a:chOff x="0" y="0"/>
            <a:chExt cx="15437604" cy="1913890"/>
          </a:xfrm>
        </p:grpSpPr>
        <p:sp>
          <p:nvSpPr>
            <p:cNvPr id="8" name="Freeform 8"/>
            <p:cNvSpPr/>
            <p:nvPr/>
          </p:nvSpPr>
          <p:spPr>
            <a:xfrm>
              <a:off x="0" y="0"/>
              <a:ext cx="15437603" cy="1913890"/>
            </a:xfrm>
            <a:custGeom>
              <a:avLst/>
              <a:gdLst/>
              <a:ahLst/>
              <a:cxnLst/>
              <a:rect l="l" t="t" r="r" b="b"/>
              <a:pathLst>
                <a:path w="15437603" h="1913890">
                  <a:moveTo>
                    <a:pt x="15437603" y="956945"/>
                  </a:moveTo>
                  <a:lnTo>
                    <a:pt x="15437603" y="956945"/>
                  </a:lnTo>
                  <a:cubicBezTo>
                    <a:pt x="15437603" y="1485392"/>
                    <a:pt x="15009233" y="1913890"/>
                    <a:pt x="14480659" y="1913890"/>
                  </a:cubicBezTo>
                  <a:lnTo>
                    <a:pt x="956945" y="1913890"/>
                  </a:lnTo>
                  <a:cubicBezTo>
                    <a:pt x="428371" y="1913890"/>
                    <a:pt x="0" y="1485392"/>
                    <a:pt x="0" y="956945"/>
                  </a:cubicBezTo>
                  <a:lnTo>
                    <a:pt x="0" y="956945"/>
                  </a:lnTo>
                  <a:cubicBezTo>
                    <a:pt x="0" y="428371"/>
                    <a:pt x="428371" y="0"/>
                    <a:pt x="956945" y="0"/>
                  </a:cubicBezTo>
                  <a:lnTo>
                    <a:pt x="14480659" y="0"/>
                  </a:lnTo>
                  <a:cubicBezTo>
                    <a:pt x="15009106" y="0"/>
                    <a:pt x="15437603" y="428371"/>
                    <a:pt x="15437603" y="956945"/>
                  </a:cubicBezTo>
                  <a:close/>
                </a:path>
              </a:pathLst>
            </a:custGeom>
            <a:solidFill>
              <a:srgbClr val="FFF3ED"/>
            </a:solidFill>
          </p:spPr>
        </p:sp>
      </p:grpSp>
      <p:sp>
        <p:nvSpPr>
          <p:cNvPr id="9" name="AutoShape 9"/>
          <p:cNvSpPr/>
          <p:nvPr/>
        </p:nvSpPr>
        <p:spPr>
          <a:xfrm>
            <a:off x="15233677" y="1922327"/>
            <a:ext cx="450550" cy="0"/>
          </a:xfrm>
          <a:prstGeom prst="line">
            <a:avLst/>
          </a:prstGeom>
          <a:ln w="47625" cap="rnd">
            <a:solidFill>
              <a:srgbClr val="704430"/>
            </a:solidFill>
            <a:prstDash val="solid"/>
            <a:headEnd type="none" w="sm" len="sm"/>
            <a:tailEnd type="none" w="sm" len="sm"/>
          </a:ln>
        </p:spPr>
      </p:sp>
      <p:sp>
        <p:nvSpPr>
          <p:cNvPr id="10" name="AutoShape 10"/>
          <p:cNvSpPr/>
          <p:nvPr/>
        </p:nvSpPr>
        <p:spPr>
          <a:xfrm>
            <a:off x="15233677" y="2114076"/>
            <a:ext cx="450550" cy="0"/>
          </a:xfrm>
          <a:prstGeom prst="line">
            <a:avLst/>
          </a:prstGeom>
          <a:ln w="47625" cap="rnd">
            <a:solidFill>
              <a:srgbClr val="704430"/>
            </a:solidFill>
            <a:prstDash val="solid"/>
            <a:headEnd type="none" w="sm" len="sm"/>
            <a:tailEnd type="none" w="sm" len="sm"/>
          </a:ln>
        </p:spPr>
      </p:sp>
      <p:sp>
        <p:nvSpPr>
          <p:cNvPr id="11" name="AutoShape 11"/>
          <p:cNvSpPr/>
          <p:nvPr/>
        </p:nvSpPr>
        <p:spPr>
          <a:xfrm>
            <a:off x="15233677" y="2305825"/>
            <a:ext cx="450550" cy="0"/>
          </a:xfrm>
          <a:prstGeom prst="line">
            <a:avLst/>
          </a:prstGeom>
          <a:ln w="47625" cap="rnd">
            <a:solidFill>
              <a:srgbClr val="704430"/>
            </a:solidFill>
            <a:prstDash val="solid"/>
            <a:headEnd type="none" w="sm" len="sm"/>
            <a:tailEnd type="none" w="sm" len="sm"/>
          </a:ln>
        </p:spPr>
      </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01210" y="1857447"/>
            <a:ext cx="456119" cy="516849"/>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795144" y="1736861"/>
            <a:ext cx="758021" cy="758021"/>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54502" y="1654377"/>
            <a:ext cx="538384" cy="516849"/>
          </a:xfrm>
          <a:prstGeom prst="rect">
            <a:avLst/>
          </a:prstGeom>
        </p:spPr>
      </p:pic>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755173" y="1654377"/>
            <a:ext cx="394685" cy="516849"/>
          </a:xfrm>
          <a:prstGeom prst="rect">
            <a:avLst/>
          </a:prstGeom>
        </p:spPr>
      </p:pic>
      <p:pic>
        <p:nvPicPr>
          <p:cNvPr id="16" name="Picture 1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678603" flipH="1">
            <a:off x="-375440" y="6997805"/>
            <a:ext cx="3235365" cy="3277074"/>
          </a:xfrm>
          <a:prstGeom prst="rect">
            <a:avLst/>
          </a:prstGeom>
        </p:spPr>
      </p:pic>
      <p:pic>
        <p:nvPicPr>
          <p:cNvPr id="17" name="Picture 1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077809" y="5848266"/>
            <a:ext cx="2739285" cy="2788076"/>
          </a:xfrm>
          <a:prstGeom prst="rect">
            <a:avLst/>
          </a:prstGeom>
        </p:spPr>
      </p:pic>
      <p:pic>
        <p:nvPicPr>
          <p:cNvPr id="18" name="Picture 18"/>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840048">
            <a:off x="6781217" y="134568"/>
            <a:ext cx="1360820" cy="2022840"/>
          </a:xfrm>
          <a:prstGeom prst="rect">
            <a:avLst/>
          </a:prstGeom>
        </p:spPr>
      </p:pic>
      <p:sp>
        <p:nvSpPr>
          <p:cNvPr id="19" name="TextBox 19"/>
          <p:cNvSpPr txBox="1"/>
          <p:nvPr/>
        </p:nvSpPr>
        <p:spPr>
          <a:xfrm>
            <a:off x="2592886" y="1496198"/>
            <a:ext cx="5399434" cy="619674"/>
          </a:xfrm>
          <a:prstGeom prst="rect">
            <a:avLst/>
          </a:prstGeom>
        </p:spPr>
        <p:txBody>
          <a:bodyPr lIns="0" tIns="0" rIns="0" bIns="0" rtlCol="0" anchor="t">
            <a:spAutoFit/>
          </a:bodyPr>
          <a:lstStyle/>
          <a:p>
            <a:pPr algn="ctr">
              <a:lnSpc>
                <a:spcPts val="4759"/>
              </a:lnSpc>
            </a:pPr>
            <a:r>
              <a:rPr lang="en-US" sz="3965">
                <a:solidFill>
                  <a:srgbClr val="704430"/>
                </a:solidFill>
                <a:latin typeface="Marykate"/>
              </a:rPr>
              <a:t>Algoritma Cubic Spline</a:t>
            </a:r>
          </a:p>
        </p:txBody>
      </p:sp>
      <p:sp>
        <p:nvSpPr>
          <p:cNvPr id="20" name="TextBox 20"/>
          <p:cNvSpPr txBox="1"/>
          <p:nvPr/>
        </p:nvSpPr>
        <p:spPr>
          <a:xfrm>
            <a:off x="1482422" y="2418682"/>
            <a:ext cx="7539597" cy="6326471"/>
          </a:xfrm>
          <a:prstGeom prst="rect">
            <a:avLst/>
          </a:prstGeom>
        </p:spPr>
        <p:txBody>
          <a:bodyPr lIns="0" tIns="0" rIns="0" bIns="0" rtlCol="0" anchor="t">
            <a:spAutoFit/>
          </a:bodyPr>
          <a:lstStyle/>
          <a:p>
            <a:pPr marL="450282" lvl="1" indent="-225141">
              <a:lnSpc>
                <a:spcPts val="3336"/>
              </a:lnSpc>
              <a:buFont typeface="Arial"/>
              <a:buChar char="•"/>
            </a:pPr>
            <a:r>
              <a:rPr lang="en-US" sz="2085">
                <a:solidFill>
                  <a:srgbClr val="704430"/>
                </a:solidFill>
                <a:latin typeface="Nunito"/>
              </a:rPr>
              <a:t>Mulai</a:t>
            </a:r>
          </a:p>
          <a:p>
            <a:pPr marL="450282" lvl="1" indent="-225141">
              <a:lnSpc>
                <a:spcPts val="3336"/>
              </a:lnSpc>
              <a:buFont typeface="Arial"/>
              <a:buChar char="•"/>
            </a:pPr>
            <a:r>
              <a:rPr lang="en-US" sz="2085">
                <a:solidFill>
                  <a:srgbClr val="704430"/>
                </a:solidFill>
                <a:latin typeface="Nunito"/>
              </a:rPr>
              <a:t>Mengimport modul yang dibutuhkan</a:t>
            </a:r>
          </a:p>
          <a:p>
            <a:pPr marL="450282" lvl="1" indent="-225141">
              <a:lnSpc>
                <a:spcPts val="3336"/>
              </a:lnSpc>
              <a:buFont typeface="Arial"/>
              <a:buChar char="•"/>
            </a:pPr>
            <a:r>
              <a:rPr lang="en-US" sz="2085">
                <a:solidFill>
                  <a:srgbClr val="704430"/>
                </a:solidFill>
                <a:latin typeface="Nunito"/>
              </a:rPr>
              <a:t>Menginisiasikan data yang diketahui pada artikel</a:t>
            </a:r>
          </a:p>
          <a:p>
            <a:pPr marL="450282" lvl="1" indent="-225141">
              <a:lnSpc>
                <a:spcPts val="3336"/>
              </a:lnSpc>
              <a:buFont typeface="Arial"/>
              <a:buChar char="•"/>
            </a:pPr>
            <a:r>
              <a:rPr lang="en-US" sz="2085">
                <a:solidFill>
                  <a:srgbClr val="704430"/>
                </a:solidFill>
                <a:latin typeface="Nunito"/>
              </a:rPr>
              <a:t>Menginisiasikan n = len(x)</a:t>
            </a:r>
          </a:p>
          <a:p>
            <a:pPr marL="450282" lvl="1" indent="-225141">
              <a:lnSpc>
                <a:spcPts val="3336"/>
              </a:lnSpc>
              <a:buFont typeface="Arial"/>
              <a:buChar char="•"/>
            </a:pPr>
            <a:r>
              <a:rPr lang="en-US" sz="2085">
                <a:solidFill>
                  <a:srgbClr val="704430"/>
                </a:solidFill>
                <a:latin typeface="Nunito"/>
              </a:rPr>
              <a:t>Menghitung interpolasi cubic spline dan menampilkan tabel data</a:t>
            </a:r>
          </a:p>
          <a:p>
            <a:pPr marL="450282" lvl="1" indent="-225141">
              <a:lnSpc>
                <a:spcPts val="3336"/>
              </a:lnSpc>
              <a:buFont typeface="Arial"/>
              <a:buChar char="•"/>
            </a:pPr>
            <a:r>
              <a:rPr lang="en-US" sz="2085">
                <a:solidFill>
                  <a:srgbClr val="704430"/>
                </a:solidFill>
                <a:latin typeface="Nunito"/>
              </a:rPr>
              <a:t>Mencetak tabel data</a:t>
            </a:r>
          </a:p>
          <a:p>
            <a:pPr marL="450282" lvl="1" indent="-225141">
              <a:lnSpc>
                <a:spcPts val="3336"/>
              </a:lnSpc>
              <a:buFont typeface="Arial"/>
              <a:buChar char="•"/>
            </a:pPr>
            <a:r>
              <a:rPr lang="en-US" sz="2085">
                <a:solidFill>
                  <a:srgbClr val="704430"/>
                </a:solidFill>
                <a:latin typeface="Nunito"/>
              </a:rPr>
              <a:t>Menginisiasikan variabel variabel yang dibutuhkan dalam perhitungan</a:t>
            </a:r>
          </a:p>
          <a:p>
            <a:pPr>
              <a:lnSpc>
                <a:spcPts val="3336"/>
              </a:lnSpc>
            </a:pPr>
            <a:r>
              <a:rPr lang="en-US" sz="2085">
                <a:solidFill>
                  <a:srgbClr val="704430"/>
                </a:solidFill>
                <a:latin typeface="Nunito"/>
              </a:rPr>
              <a:t>       a = [y[i] for i in range (n+1)]</a:t>
            </a:r>
          </a:p>
          <a:p>
            <a:pPr>
              <a:lnSpc>
                <a:spcPts val="3336"/>
              </a:lnSpc>
            </a:pPr>
            <a:r>
              <a:rPr lang="en-US" sz="2085">
                <a:solidFill>
                  <a:srgbClr val="704430"/>
                </a:solidFill>
                <a:latin typeface="Nunito"/>
              </a:rPr>
              <a:t>       h = [x[i+1]-x[i] for i in range(n)]</a:t>
            </a:r>
          </a:p>
          <a:p>
            <a:pPr>
              <a:lnSpc>
                <a:spcPts val="3336"/>
              </a:lnSpc>
            </a:pPr>
            <a:r>
              <a:rPr lang="en-US" sz="2085">
                <a:solidFill>
                  <a:srgbClr val="704430"/>
                </a:solidFill>
                <a:latin typeface="Nunito"/>
              </a:rPr>
              <a:t>       alp = [3*((y[i+1]-y[i])/h[i] - (y[i]-y[i-1])/h[i-1]</a:t>
            </a:r>
          </a:p>
          <a:p>
            <a:pPr>
              <a:lnSpc>
                <a:spcPts val="3336"/>
              </a:lnSpc>
            </a:pPr>
            <a:r>
              <a:rPr lang="en-US" sz="2085">
                <a:solidFill>
                  <a:srgbClr val="704430"/>
                </a:solidFill>
                <a:latin typeface="Nunito"/>
              </a:rPr>
              <a:t>                 for i in range(1,n)]</a:t>
            </a:r>
          </a:p>
          <a:p>
            <a:pPr>
              <a:lnSpc>
                <a:spcPts val="3336"/>
              </a:lnSpc>
            </a:pPr>
            <a:r>
              <a:rPr lang="en-US" sz="2085">
                <a:solidFill>
                  <a:srgbClr val="704430"/>
                </a:solidFill>
                <a:latin typeface="Nunito"/>
              </a:rPr>
              <a:t>                 alp.insert(0,0)</a:t>
            </a:r>
          </a:p>
          <a:p>
            <a:pPr>
              <a:lnSpc>
                <a:spcPts val="3336"/>
              </a:lnSpc>
            </a:pPr>
            <a:r>
              <a:rPr lang="en-US" sz="2085">
                <a:solidFill>
                  <a:srgbClr val="704430"/>
                </a:solidFill>
                <a:latin typeface="Nunito"/>
              </a:rPr>
              <a:t> </a:t>
            </a:r>
          </a:p>
        </p:txBody>
      </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59300" y="9258300"/>
            <a:ext cx="758021" cy="758021"/>
          </a:xfrm>
          <a:prstGeom prst="rect">
            <a:avLst/>
          </a:prstGeom>
        </p:spPr>
      </p:pic>
      <p:grpSp>
        <p:nvGrpSpPr>
          <p:cNvPr id="22" name="Group 22"/>
          <p:cNvGrpSpPr/>
          <p:nvPr/>
        </p:nvGrpSpPr>
        <p:grpSpPr>
          <a:xfrm>
            <a:off x="10172621" y="929528"/>
            <a:ext cx="2946248" cy="1652766"/>
            <a:chOff x="0" y="0"/>
            <a:chExt cx="851179" cy="477489"/>
          </a:xfrm>
        </p:grpSpPr>
        <p:sp>
          <p:nvSpPr>
            <p:cNvPr id="23" name="Freeform 23"/>
            <p:cNvSpPr/>
            <p:nvPr/>
          </p:nvSpPr>
          <p:spPr>
            <a:xfrm>
              <a:off x="92710" y="106680"/>
              <a:ext cx="747039" cy="358109"/>
            </a:xfrm>
            <a:custGeom>
              <a:avLst/>
              <a:gdLst/>
              <a:ahLst/>
              <a:cxnLst/>
              <a:rect l="l" t="t" r="r" b="b"/>
              <a:pathLst>
                <a:path w="747039" h="358109">
                  <a:moveTo>
                    <a:pt x="720369" y="168879"/>
                  </a:moveTo>
                  <a:cubicBezTo>
                    <a:pt x="720369" y="256509"/>
                    <a:pt x="644169" y="327629"/>
                    <a:pt x="562889" y="327629"/>
                  </a:cubicBezTo>
                  <a:lnTo>
                    <a:pt x="66040" y="327629"/>
                  </a:lnTo>
                  <a:cubicBezTo>
                    <a:pt x="43180" y="327629"/>
                    <a:pt x="20320" y="322549"/>
                    <a:pt x="0" y="313659"/>
                  </a:cubicBezTo>
                  <a:cubicBezTo>
                    <a:pt x="26670" y="341599"/>
                    <a:pt x="63500" y="358109"/>
                    <a:pt x="98888" y="358109"/>
                  </a:cubicBezTo>
                  <a:lnTo>
                    <a:pt x="600989" y="358109"/>
                  </a:lnTo>
                  <a:cubicBezTo>
                    <a:pt x="680999" y="358109"/>
                    <a:pt x="747039" y="292069"/>
                    <a:pt x="747039" y="212059"/>
                  </a:cubicBezTo>
                  <a:lnTo>
                    <a:pt x="747039" y="95250"/>
                  </a:lnTo>
                  <a:cubicBezTo>
                    <a:pt x="747039" y="58420"/>
                    <a:pt x="733069" y="25400"/>
                    <a:pt x="711479" y="0"/>
                  </a:cubicBezTo>
                  <a:cubicBezTo>
                    <a:pt x="717829" y="16510"/>
                    <a:pt x="720369" y="34290"/>
                    <a:pt x="720369" y="52070"/>
                  </a:cubicBezTo>
                  <a:lnTo>
                    <a:pt x="720369" y="168879"/>
                  </a:lnTo>
                  <a:lnTo>
                    <a:pt x="720369" y="168879"/>
                  </a:lnTo>
                  <a:close/>
                </a:path>
              </a:pathLst>
            </a:custGeom>
            <a:solidFill>
              <a:srgbClr val="704430"/>
            </a:solidFill>
          </p:spPr>
        </p:sp>
        <p:sp>
          <p:nvSpPr>
            <p:cNvPr id="24" name="Freeform 24"/>
            <p:cNvSpPr/>
            <p:nvPr/>
          </p:nvSpPr>
          <p:spPr>
            <a:xfrm>
              <a:off x="12700" y="12700"/>
              <a:ext cx="786409" cy="408909"/>
            </a:xfrm>
            <a:custGeom>
              <a:avLst/>
              <a:gdLst/>
              <a:ahLst/>
              <a:cxnLst/>
              <a:rect l="l" t="t" r="r" b="b"/>
              <a:pathLst>
                <a:path w="786409" h="408909">
                  <a:moveTo>
                    <a:pt x="146050" y="408909"/>
                  </a:moveTo>
                  <a:lnTo>
                    <a:pt x="640359" y="408909"/>
                  </a:lnTo>
                  <a:cubicBezTo>
                    <a:pt x="720369" y="408909"/>
                    <a:pt x="786409" y="342869"/>
                    <a:pt x="786409" y="262859"/>
                  </a:cubicBezTo>
                  <a:lnTo>
                    <a:pt x="786409" y="146050"/>
                  </a:lnTo>
                  <a:cubicBezTo>
                    <a:pt x="786409" y="66040"/>
                    <a:pt x="720369" y="0"/>
                    <a:pt x="640359"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25" name="Freeform 25"/>
            <p:cNvSpPr/>
            <p:nvPr/>
          </p:nvSpPr>
          <p:spPr>
            <a:xfrm>
              <a:off x="0" y="0"/>
              <a:ext cx="851179" cy="477489"/>
            </a:xfrm>
            <a:custGeom>
              <a:avLst/>
              <a:gdLst/>
              <a:ahLst/>
              <a:cxnLst/>
              <a:rect l="l" t="t" r="r" b="b"/>
              <a:pathLst>
                <a:path w="851179" h="477489">
                  <a:moveTo>
                    <a:pt x="787679" y="74930"/>
                  </a:moveTo>
                  <a:cubicBezTo>
                    <a:pt x="759739" y="30480"/>
                    <a:pt x="710209" y="0"/>
                    <a:pt x="653059" y="0"/>
                  </a:cubicBezTo>
                  <a:lnTo>
                    <a:pt x="158750" y="0"/>
                  </a:lnTo>
                  <a:cubicBezTo>
                    <a:pt x="71120" y="0"/>
                    <a:pt x="0" y="71120"/>
                    <a:pt x="0" y="158750"/>
                  </a:cubicBezTo>
                  <a:lnTo>
                    <a:pt x="0" y="275559"/>
                  </a:lnTo>
                  <a:cubicBezTo>
                    <a:pt x="0" y="327629"/>
                    <a:pt x="25400" y="373349"/>
                    <a:pt x="63500" y="402559"/>
                  </a:cubicBezTo>
                  <a:cubicBezTo>
                    <a:pt x="91440" y="447009"/>
                    <a:pt x="140970" y="477489"/>
                    <a:pt x="192049" y="477489"/>
                  </a:cubicBezTo>
                  <a:lnTo>
                    <a:pt x="692429" y="477489"/>
                  </a:lnTo>
                  <a:cubicBezTo>
                    <a:pt x="780059" y="477489"/>
                    <a:pt x="851179" y="406369"/>
                    <a:pt x="851179" y="318739"/>
                  </a:cubicBezTo>
                  <a:lnTo>
                    <a:pt x="851179" y="201930"/>
                  </a:lnTo>
                  <a:cubicBezTo>
                    <a:pt x="851179" y="149860"/>
                    <a:pt x="825779" y="104140"/>
                    <a:pt x="787679" y="74930"/>
                  </a:cubicBezTo>
                  <a:close/>
                  <a:moveTo>
                    <a:pt x="12700" y="275559"/>
                  </a:moveTo>
                  <a:lnTo>
                    <a:pt x="12700" y="158750"/>
                  </a:lnTo>
                  <a:cubicBezTo>
                    <a:pt x="12700" y="78740"/>
                    <a:pt x="78740" y="12700"/>
                    <a:pt x="158750" y="12700"/>
                  </a:cubicBezTo>
                  <a:lnTo>
                    <a:pt x="653059" y="12700"/>
                  </a:lnTo>
                  <a:cubicBezTo>
                    <a:pt x="733069" y="12700"/>
                    <a:pt x="799109" y="78740"/>
                    <a:pt x="799109" y="158750"/>
                  </a:cubicBezTo>
                  <a:lnTo>
                    <a:pt x="799109" y="275559"/>
                  </a:lnTo>
                  <a:cubicBezTo>
                    <a:pt x="799109" y="355569"/>
                    <a:pt x="733069" y="421609"/>
                    <a:pt x="653059" y="421609"/>
                  </a:cubicBezTo>
                  <a:lnTo>
                    <a:pt x="158750" y="421609"/>
                  </a:lnTo>
                  <a:cubicBezTo>
                    <a:pt x="78740" y="421609"/>
                    <a:pt x="12700" y="356839"/>
                    <a:pt x="12700" y="275559"/>
                  </a:cubicBezTo>
                  <a:close/>
                  <a:moveTo>
                    <a:pt x="839749" y="318739"/>
                  </a:moveTo>
                  <a:cubicBezTo>
                    <a:pt x="839749" y="398749"/>
                    <a:pt x="772439" y="464789"/>
                    <a:pt x="692429" y="464789"/>
                  </a:cubicBezTo>
                  <a:lnTo>
                    <a:pt x="192049" y="464789"/>
                  </a:lnTo>
                  <a:cubicBezTo>
                    <a:pt x="157480" y="464789"/>
                    <a:pt x="120650" y="448279"/>
                    <a:pt x="93980" y="420339"/>
                  </a:cubicBezTo>
                  <a:cubicBezTo>
                    <a:pt x="114300" y="429229"/>
                    <a:pt x="135890" y="434309"/>
                    <a:pt x="160020" y="434309"/>
                  </a:cubicBezTo>
                  <a:lnTo>
                    <a:pt x="654329" y="434309"/>
                  </a:lnTo>
                  <a:cubicBezTo>
                    <a:pt x="741959" y="434309"/>
                    <a:pt x="813079" y="363189"/>
                    <a:pt x="813079" y="275559"/>
                  </a:cubicBezTo>
                  <a:lnTo>
                    <a:pt x="813079" y="158750"/>
                  </a:lnTo>
                  <a:cubicBezTo>
                    <a:pt x="813079" y="140970"/>
                    <a:pt x="809269" y="123190"/>
                    <a:pt x="804189" y="106680"/>
                  </a:cubicBezTo>
                  <a:cubicBezTo>
                    <a:pt x="825779" y="132080"/>
                    <a:pt x="839749" y="165100"/>
                    <a:pt x="839749" y="201930"/>
                  </a:cubicBezTo>
                  <a:lnTo>
                    <a:pt x="839749" y="318739"/>
                  </a:lnTo>
                  <a:cubicBezTo>
                    <a:pt x="839749" y="318739"/>
                    <a:pt x="839749" y="318739"/>
                    <a:pt x="839749" y="318739"/>
                  </a:cubicBezTo>
                  <a:close/>
                </a:path>
              </a:pathLst>
            </a:custGeom>
            <a:solidFill>
              <a:srgbClr val="704430"/>
            </a:solidFill>
          </p:spPr>
        </p:sp>
      </p:grpSp>
      <p:grpSp>
        <p:nvGrpSpPr>
          <p:cNvPr id="26" name="Group 26"/>
          <p:cNvGrpSpPr/>
          <p:nvPr/>
        </p:nvGrpSpPr>
        <p:grpSpPr>
          <a:xfrm>
            <a:off x="13106154" y="929528"/>
            <a:ext cx="1377979" cy="1652766"/>
            <a:chOff x="0" y="0"/>
            <a:chExt cx="398102" cy="477489"/>
          </a:xfrm>
        </p:grpSpPr>
        <p:sp>
          <p:nvSpPr>
            <p:cNvPr id="27" name="Freeform 27"/>
            <p:cNvSpPr/>
            <p:nvPr/>
          </p:nvSpPr>
          <p:spPr>
            <a:xfrm>
              <a:off x="92710" y="106680"/>
              <a:ext cx="293962" cy="358109"/>
            </a:xfrm>
            <a:custGeom>
              <a:avLst/>
              <a:gdLst/>
              <a:ahLst/>
              <a:cxnLst/>
              <a:rect l="l" t="t" r="r" b="b"/>
              <a:pathLst>
                <a:path w="293962" h="358109">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p:spPr>
        </p:sp>
        <p:sp>
          <p:nvSpPr>
            <p:cNvPr id="28" name="Freeform 28"/>
            <p:cNvSpPr/>
            <p:nvPr/>
          </p:nvSpPr>
          <p:spPr>
            <a:xfrm>
              <a:off x="12700" y="12700"/>
              <a:ext cx="333332" cy="408909"/>
            </a:xfrm>
            <a:custGeom>
              <a:avLst/>
              <a:gdLst/>
              <a:ahLst/>
              <a:cxnLst/>
              <a:rect l="l" t="t" r="r" b="b"/>
              <a:pathLst>
                <a:path w="333332" h="408909">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29" name="Freeform 29"/>
            <p:cNvSpPr/>
            <p:nvPr/>
          </p:nvSpPr>
          <p:spPr>
            <a:xfrm>
              <a:off x="0" y="0"/>
              <a:ext cx="398102" cy="477489"/>
            </a:xfrm>
            <a:custGeom>
              <a:avLst/>
              <a:gdLst/>
              <a:ahLst/>
              <a:cxnLst/>
              <a:rect l="l" t="t" r="r" b="b"/>
              <a:pathLst>
                <a:path w="398102" h="477489">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p:spPr>
        </p:sp>
      </p:grpSp>
      <p:grpSp>
        <p:nvGrpSpPr>
          <p:cNvPr id="30" name="Group 30"/>
          <p:cNvGrpSpPr/>
          <p:nvPr/>
        </p:nvGrpSpPr>
        <p:grpSpPr>
          <a:xfrm>
            <a:off x="9698295" y="1736861"/>
            <a:ext cx="7561005" cy="7162613"/>
            <a:chOff x="0" y="0"/>
            <a:chExt cx="2000700" cy="1895283"/>
          </a:xfrm>
        </p:grpSpPr>
        <p:sp>
          <p:nvSpPr>
            <p:cNvPr id="31" name="Freeform 31"/>
            <p:cNvSpPr/>
            <p:nvPr/>
          </p:nvSpPr>
          <p:spPr>
            <a:xfrm>
              <a:off x="92710" y="106680"/>
              <a:ext cx="1896560" cy="1775903"/>
            </a:xfrm>
            <a:custGeom>
              <a:avLst/>
              <a:gdLst/>
              <a:ahLst/>
              <a:cxnLst/>
              <a:rect l="l" t="t" r="r" b="b"/>
              <a:pathLst>
                <a:path w="1896560" h="1775903">
                  <a:moveTo>
                    <a:pt x="1869890" y="1586673"/>
                  </a:moveTo>
                  <a:cubicBezTo>
                    <a:pt x="1869890" y="1674303"/>
                    <a:pt x="1793690" y="1745423"/>
                    <a:pt x="1712410" y="1745423"/>
                  </a:cubicBezTo>
                  <a:lnTo>
                    <a:pt x="66040" y="1745423"/>
                  </a:lnTo>
                  <a:cubicBezTo>
                    <a:pt x="43180" y="1745423"/>
                    <a:pt x="20320" y="1740343"/>
                    <a:pt x="0" y="1731453"/>
                  </a:cubicBezTo>
                  <a:cubicBezTo>
                    <a:pt x="26670" y="1759393"/>
                    <a:pt x="63500" y="1775903"/>
                    <a:pt x="106215" y="1775903"/>
                  </a:cubicBezTo>
                  <a:lnTo>
                    <a:pt x="1750510" y="1775903"/>
                  </a:lnTo>
                  <a:cubicBezTo>
                    <a:pt x="1830520" y="1775903"/>
                    <a:pt x="1896560" y="1709863"/>
                    <a:pt x="1896560" y="1629853"/>
                  </a:cubicBezTo>
                  <a:lnTo>
                    <a:pt x="1896560" y="95250"/>
                  </a:lnTo>
                  <a:cubicBezTo>
                    <a:pt x="1896560" y="58420"/>
                    <a:pt x="1882590" y="25400"/>
                    <a:pt x="1861000" y="0"/>
                  </a:cubicBezTo>
                  <a:cubicBezTo>
                    <a:pt x="1867350" y="16510"/>
                    <a:pt x="1869890" y="34290"/>
                    <a:pt x="1869890" y="52070"/>
                  </a:cubicBezTo>
                  <a:lnTo>
                    <a:pt x="1869890" y="1586673"/>
                  </a:lnTo>
                  <a:lnTo>
                    <a:pt x="1869890" y="1586673"/>
                  </a:lnTo>
                  <a:close/>
                </a:path>
              </a:pathLst>
            </a:custGeom>
            <a:solidFill>
              <a:srgbClr val="704430"/>
            </a:solidFill>
          </p:spPr>
        </p:sp>
        <p:sp>
          <p:nvSpPr>
            <p:cNvPr id="32" name="Freeform 32"/>
            <p:cNvSpPr/>
            <p:nvPr/>
          </p:nvSpPr>
          <p:spPr>
            <a:xfrm>
              <a:off x="12700" y="12700"/>
              <a:ext cx="1935930" cy="1826703"/>
            </a:xfrm>
            <a:custGeom>
              <a:avLst/>
              <a:gdLst/>
              <a:ahLst/>
              <a:cxnLst/>
              <a:rect l="l" t="t" r="r" b="b"/>
              <a:pathLst>
                <a:path w="1935930" h="1826703">
                  <a:moveTo>
                    <a:pt x="146050" y="1826703"/>
                  </a:moveTo>
                  <a:lnTo>
                    <a:pt x="1789880" y="1826703"/>
                  </a:lnTo>
                  <a:cubicBezTo>
                    <a:pt x="1869890" y="1826703"/>
                    <a:pt x="1935930" y="1760663"/>
                    <a:pt x="1935930" y="1680653"/>
                  </a:cubicBezTo>
                  <a:lnTo>
                    <a:pt x="1935930" y="146050"/>
                  </a:lnTo>
                  <a:cubicBezTo>
                    <a:pt x="1935930" y="66040"/>
                    <a:pt x="1869890" y="0"/>
                    <a:pt x="1789880" y="0"/>
                  </a:cubicBezTo>
                  <a:lnTo>
                    <a:pt x="146050" y="0"/>
                  </a:lnTo>
                  <a:cubicBezTo>
                    <a:pt x="66040" y="0"/>
                    <a:pt x="0" y="66040"/>
                    <a:pt x="0" y="146050"/>
                  </a:cubicBezTo>
                  <a:lnTo>
                    <a:pt x="0" y="1680653"/>
                  </a:lnTo>
                  <a:cubicBezTo>
                    <a:pt x="0" y="1761933"/>
                    <a:pt x="66040" y="1826703"/>
                    <a:pt x="146050" y="1826703"/>
                  </a:cubicBezTo>
                  <a:close/>
                </a:path>
              </a:pathLst>
            </a:custGeom>
            <a:solidFill>
              <a:srgbClr val="FFF3ED"/>
            </a:solidFill>
          </p:spPr>
        </p:sp>
        <p:sp>
          <p:nvSpPr>
            <p:cNvPr id="33" name="Freeform 33"/>
            <p:cNvSpPr/>
            <p:nvPr/>
          </p:nvSpPr>
          <p:spPr>
            <a:xfrm>
              <a:off x="0" y="0"/>
              <a:ext cx="2000700" cy="1895283"/>
            </a:xfrm>
            <a:custGeom>
              <a:avLst/>
              <a:gdLst/>
              <a:ahLst/>
              <a:cxnLst/>
              <a:rect l="l" t="t" r="r" b="b"/>
              <a:pathLst>
                <a:path w="2000700" h="1895283">
                  <a:moveTo>
                    <a:pt x="1937200" y="74930"/>
                  </a:moveTo>
                  <a:cubicBezTo>
                    <a:pt x="1909260" y="30480"/>
                    <a:pt x="1859730" y="0"/>
                    <a:pt x="1802580" y="0"/>
                  </a:cubicBezTo>
                  <a:lnTo>
                    <a:pt x="158750" y="0"/>
                  </a:lnTo>
                  <a:cubicBezTo>
                    <a:pt x="71120" y="0"/>
                    <a:pt x="0" y="71120"/>
                    <a:pt x="0" y="158750"/>
                  </a:cubicBezTo>
                  <a:lnTo>
                    <a:pt x="0" y="1693353"/>
                  </a:lnTo>
                  <a:cubicBezTo>
                    <a:pt x="0" y="1745423"/>
                    <a:pt x="25400" y="1791143"/>
                    <a:pt x="63500" y="1820353"/>
                  </a:cubicBezTo>
                  <a:cubicBezTo>
                    <a:pt x="91440" y="1864803"/>
                    <a:pt x="140970" y="1895283"/>
                    <a:pt x="200519" y="1895283"/>
                  </a:cubicBezTo>
                  <a:lnTo>
                    <a:pt x="1841950" y="1895283"/>
                  </a:lnTo>
                  <a:cubicBezTo>
                    <a:pt x="1929580" y="1895283"/>
                    <a:pt x="2000700" y="1824163"/>
                    <a:pt x="2000700" y="1736533"/>
                  </a:cubicBezTo>
                  <a:lnTo>
                    <a:pt x="2000700" y="201930"/>
                  </a:lnTo>
                  <a:cubicBezTo>
                    <a:pt x="2000700" y="149860"/>
                    <a:pt x="1975300" y="104140"/>
                    <a:pt x="1937200" y="74930"/>
                  </a:cubicBezTo>
                  <a:close/>
                  <a:moveTo>
                    <a:pt x="12700" y="1693353"/>
                  </a:moveTo>
                  <a:lnTo>
                    <a:pt x="12700" y="158750"/>
                  </a:lnTo>
                  <a:cubicBezTo>
                    <a:pt x="12700" y="78740"/>
                    <a:pt x="78740" y="12700"/>
                    <a:pt x="158750" y="12700"/>
                  </a:cubicBezTo>
                  <a:lnTo>
                    <a:pt x="1802580" y="12700"/>
                  </a:lnTo>
                  <a:cubicBezTo>
                    <a:pt x="1882590" y="12700"/>
                    <a:pt x="1948630" y="78740"/>
                    <a:pt x="1948630" y="158750"/>
                  </a:cubicBezTo>
                  <a:lnTo>
                    <a:pt x="1948630" y="1693353"/>
                  </a:lnTo>
                  <a:cubicBezTo>
                    <a:pt x="1948630" y="1773363"/>
                    <a:pt x="1882590" y="1839403"/>
                    <a:pt x="1802580" y="1839403"/>
                  </a:cubicBezTo>
                  <a:lnTo>
                    <a:pt x="158750" y="1839403"/>
                  </a:lnTo>
                  <a:cubicBezTo>
                    <a:pt x="78740" y="1839403"/>
                    <a:pt x="12700" y="1774633"/>
                    <a:pt x="12700" y="1693353"/>
                  </a:cubicBezTo>
                  <a:close/>
                  <a:moveTo>
                    <a:pt x="1989270" y="1736533"/>
                  </a:moveTo>
                  <a:cubicBezTo>
                    <a:pt x="1989270" y="1816543"/>
                    <a:pt x="1921960" y="1882583"/>
                    <a:pt x="1841950" y="1882583"/>
                  </a:cubicBezTo>
                  <a:lnTo>
                    <a:pt x="200519" y="1882583"/>
                  </a:lnTo>
                  <a:cubicBezTo>
                    <a:pt x="157480" y="1882583"/>
                    <a:pt x="120650" y="1866073"/>
                    <a:pt x="93980" y="1838133"/>
                  </a:cubicBezTo>
                  <a:cubicBezTo>
                    <a:pt x="114300" y="1847023"/>
                    <a:pt x="135890" y="1852103"/>
                    <a:pt x="160020" y="1852103"/>
                  </a:cubicBezTo>
                  <a:lnTo>
                    <a:pt x="1803850" y="1852103"/>
                  </a:lnTo>
                  <a:cubicBezTo>
                    <a:pt x="1891480" y="1852103"/>
                    <a:pt x="1962600" y="1780983"/>
                    <a:pt x="1962600" y="1693353"/>
                  </a:cubicBezTo>
                  <a:lnTo>
                    <a:pt x="1962600" y="158750"/>
                  </a:lnTo>
                  <a:cubicBezTo>
                    <a:pt x="1962600" y="140970"/>
                    <a:pt x="1958790" y="123190"/>
                    <a:pt x="1953710" y="106680"/>
                  </a:cubicBezTo>
                  <a:cubicBezTo>
                    <a:pt x="1975300" y="132080"/>
                    <a:pt x="1989270" y="165100"/>
                    <a:pt x="1989270" y="201930"/>
                  </a:cubicBezTo>
                  <a:lnTo>
                    <a:pt x="1989270" y="1736533"/>
                  </a:lnTo>
                  <a:cubicBezTo>
                    <a:pt x="1989270" y="1736533"/>
                    <a:pt x="1989270" y="1736533"/>
                    <a:pt x="1989270" y="1736533"/>
                  </a:cubicBezTo>
                  <a:close/>
                </a:path>
              </a:pathLst>
            </a:custGeom>
            <a:solidFill>
              <a:srgbClr val="704430"/>
            </a:solidFill>
          </p:spPr>
        </p:sp>
      </p:grpSp>
      <p:sp>
        <p:nvSpPr>
          <p:cNvPr id="34" name="TextBox 34"/>
          <p:cNvSpPr txBox="1"/>
          <p:nvPr/>
        </p:nvSpPr>
        <p:spPr>
          <a:xfrm>
            <a:off x="10047325" y="2133126"/>
            <a:ext cx="6922850" cy="6612027"/>
          </a:xfrm>
          <a:prstGeom prst="rect">
            <a:avLst/>
          </a:prstGeom>
        </p:spPr>
        <p:txBody>
          <a:bodyPr lIns="0" tIns="0" rIns="0" bIns="0" rtlCol="0" anchor="t">
            <a:spAutoFit/>
          </a:bodyPr>
          <a:lstStyle/>
          <a:p>
            <a:pPr>
              <a:lnSpc>
                <a:spcPts val="3083"/>
              </a:lnSpc>
            </a:pPr>
            <a:r>
              <a:rPr lang="en-US" sz="2202">
                <a:solidFill>
                  <a:srgbClr val="704430"/>
                </a:solidFill>
                <a:latin typeface="Nunito"/>
              </a:rPr>
              <a:t>        l = [1] * (n+1)</a:t>
            </a:r>
          </a:p>
          <a:p>
            <a:pPr>
              <a:lnSpc>
                <a:spcPts val="3083"/>
              </a:lnSpc>
            </a:pPr>
            <a:r>
              <a:rPr lang="en-US" sz="2202">
                <a:solidFill>
                  <a:srgbClr val="704430"/>
                </a:solidFill>
                <a:latin typeface="Nunito"/>
              </a:rPr>
              <a:t>        miu = [0] * (n+1)</a:t>
            </a:r>
          </a:p>
          <a:p>
            <a:pPr>
              <a:lnSpc>
                <a:spcPts val="3083"/>
              </a:lnSpc>
            </a:pPr>
            <a:r>
              <a:rPr lang="en-US" sz="2202">
                <a:solidFill>
                  <a:srgbClr val="704430"/>
                </a:solidFill>
                <a:latin typeface="Nunito"/>
              </a:rPr>
              <a:t>        z = [0] * (n+1)</a:t>
            </a:r>
          </a:p>
          <a:p>
            <a:pPr marL="475449" lvl="1" indent="-237724">
              <a:lnSpc>
                <a:spcPts val="3083"/>
              </a:lnSpc>
              <a:buFont typeface="Arial"/>
              <a:buChar char="•"/>
            </a:pPr>
            <a:r>
              <a:rPr lang="en-US" sz="2202">
                <a:solidFill>
                  <a:srgbClr val="704430"/>
                </a:solidFill>
                <a:latin typeface="Nunito"/>
              </a:rPr>
              <a:t>Melakukan for i in range(1, n, 1):</a:t>
            </a:r>
          </a:p>
          <a:p>
            <a:pPr>
              <a:lnSpc>
                <a:spcPts val="3083"/>
              </a:lnSpc>
              <a:spcBef>
                <a:spcPct val="0"/>
              </a:spcBef>
            </a:pPr>
            <a:r>
              <a:rPr lang="en-US" sz="2202">
                <a:solidFill>
                  <a:srgbClr val="704430"/>
                </a:solidFill>
                <a:latin typeface="Nunito"/>
              </a:rPr>
              <a:t>         Menginisiasikan</a:t>
            </a:r>
          </a:p>
          <a:p>
            <a:pPr>
              <a:lnSpc>
                <a:spcPts val="3083"/>
              </a:lnSpc>
              <a:spcBef>
                <a:spcPct val="0"/>
              </a:spcBef>
            </a:pPr>
            <a:r>
              <a:rPr lang="en-US" sz="2202">
                <a:solidFill>
                  <a:srgbClr val="704430"/>
                </a:solidFill>
                <a:latin typeface="Nunito"/>
              </a:rPr>
              <a:t>          l[i]=(2*(x[i+1]-x[i-1]))-(h[i-1]*miu[i-1])</a:t>
            </a:r>
          </a:p>
          <a:p>
            <a:pPr>
              <a:lnSpc>
                <a:spcPts val="3083"/>
              </a:lnSpc>
              <a:spcBef>
                <a:spcPct val="0"/>
              </a:spcBef>
            </a:pPr>
            <a:r>
              <a:rPr lang="en-US" sz="2202">
                <a:solidFill>
                  <a:srgbClr val="704430"/>
                </a:solidFill>
                <a:latin typeface="Nunito"/>
              </a:rPr>
              <a:t>          miu[i]=h[i]/l[i] z[i]=(alp[i]-h[i-1]*z[i-1])/l[i]</a:t>
            </a:r>
          </a:p>
          <a:p>
            <a:pPr>
              <a:lnSpc>
                <a:spcPts val="3083"/>
              </a:lnSpc>
              <a:spcBef>
                <a:spcPct val="0"/>
              </a:spcBef>
            </a:pPr>
            <a:r>
              <a:rPr lang="en-US" sz="2202">
                <a:solidFill>
                  <a:srgbClr val="704430"/>
                </a:solidFill>
                <a:latin typeface="Nunito"/>
              </a:rPr>
              <a:t>          b = [0] * (n+1)</a:t>
            </a:r>
          </a:p>
          <a:p>
            <a:pPr>
              <a:lnSpc>
                <a:spcPts val="3083"/>
              </a:lnSpc>
              <a:spcBef>
                <a:spcPct val="0"/>
              </a:spcBef>
            </a:pPr>
            <a:r>
              <a:rPr lang="en-US" sz="2202">
                <a:solidFill>
                  <a:srgbClr val="704430"/>
                </a:solidFill>
                <a:latin typeface="Nunito"/>
              </a:rPr>
              <a:t>          c = [0] * (n+1)</a:t>
            </a:r>
          </a:p>
          <a:p>
            <a:pPr>
              <a:lnSpc>
                <a:spcPts val="3083"/>
              </a:lnSpc>
              <a:spcBef>
                <a:spcPct val="0"/>
              </a:spcBef>
            </a:pPr>
            <a:r>
              <a:rPr lang="en-US" sz="2202">
                <a:solidFill>
                  <a:srgbClr val="704430"/>
                </a:solidFill>
                <a:latin typeface="Nunito"/>
              </a:rPr>
              <a:t>          d = [0] * (n+1)</a:t>
            </a:r>
          </a:p>
          <a:p>
            <a:pPr marL="475449" lvl="1" indent="-237724">
              <a:lnSpc>
                <a:spcPts val="3083"/>
              </a:lnSpc>
              <a:buFont typeface="Arial"/>
              <a:buChar char="•"/>
            </a:pPr>
            <a:r>
              <a:rPr lang="en-US" sz="2202">
                <a:solidFill>
                  <a:srgbClr val="704430"/>
                </a:solidFill>
                <a:latin typeface="Nunito"/>
              </a:rPr>
              <a:t>Melakukan for j in range (n-1, -1, -1):</a:t>
            </a:r>
          </a:p>
          <a:p>
            <a:pPr>
              <a:lnSpc>
                <a:spcPts val="3083"/>
              </a:lnSpc>
              <a:spcBef>
                <a:spcPct val="0"/>
              </a:spcBef>
            </a:pPr>
            <a:r>
              <a:rPr lang="en-US" sz="2202">
                <a:solidFill>
                  <a:srgbClr val="704430"/>
                </a:solidFill>
                <a:latin typeface="Nunito"/>
              </a:rPr>
              <a:t>        Menginisiasikan </a:t>
            </a:r>
          </a:p>
          <a:p>
            <a:pPr>
              <a:lnSpc>
                <a:spcPts val="3083"/>
              </a:lnSpc>
              <a:spcBef>
                <a:spcPct val="0"/>
              </a:spcBef>
            </a:pPr>
            <a:r>
              <a:rPr lang="en-US" sz="2202">
                <a:solidFill>
                  <a:srgbClr val="704430"/>
                </a:solidFill>
                <a:latin typeface="Nunito"/>
              </a:rPr>
              <a:t>        c[j]=z[j]-miu[j]*c[j+1]</a:t>
            </a:r>
          </a:p>
          <a:p>
            <a:pPr>
              <a:lnSpc>
                <a:spcPts val="3083"/>
              </a:lnSpc>
              <a:spcBef>
                <a:spcPct val="0"/>
              </a:spcBef>
            </a:pPr>
            <a:r>
              <a:rPr lang="en-US" sz="2202">
                <a:solidFill>
                  <a:srgbClr val="704430"/>
                </a:solidFill>
                <a:latin typeface="Nunito"/>
              </a:rPr>
              <a:t>        b[j]=(a[j+1]-a[j])/h[j]-(h[j]*(c[j+1]+2*c[j]))/3</a:t>
            </a:r>
          </a:p>
          <a:p>
            <a:pPr>
              <a:lnSpc>
                <a:spcPts val="3083"/>
              </a:lnSpc>
              <a:spcBef>
                <a:spcPct val="0"/>
              </a:spcBef>
            </a:pPr>
            <a:r>
              <a:rPr lang="en-US" sz="2202">
                <a:solidFill>
                  <a:srgbClr val="704430"/>
                </a:solidFill>
                <a:latin typeface="Nunito"/>
              </a:rPr>
              <a:t>        d[j]=(c[j+1]-c[j])/(3*h[j]) </a:t>
            </a:r>
          </a:p>
          <a:p>
            <a:pPr>
              <a:lnSpc>
                <a:spcPts val="3083"/>
              </a:lnSpc>
              <a:spcBef>
                <a:spcPct val="0"/>
              </a:spcBef>
            </a:pPr>
            <a:endParaRPr lang="en-US" sz="2202">
              <a:solidFill>
                <a:srgbClr val="704430"/>
              </a:solidFill>
              <a:latin typeface="Nunito"/>
            </a:endParaRPr>
          </a:p>
          <a:p>
            <a:pPr>
              <a:lnSpc>
                <a:spcPts val="3083"/>
              </a:lnSpc>
            </a:pPr>
            <a:endParaRPr lang="en-US" sz="2202">
              <a:solidFill>
                <a:srgbClr val="704430"/>
              </a:solidFill>
              <a:latin typeface="Nunito"/>
            </a:endParaRPr>
          </a:p>
        </p:txBody>
      </p:sp>
      <p:grpSp>
        <p:nvGrpSpPr>
          <p:cNvPr id="35" name="Group 35"/>
          <p:cNvGrpSpPr/>
          <p:nvPr/>
        </p:nvGrpSpPr>
        <p:grpSpPr>
          <a:xfrm>
            <a:off x="15975778" y="1260410"/>
            <a:ext cx="245953" cy="245953"/>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8A46F"/>
            </a:solidFill>
          </p:spPr>
        </p:sp>
      </p:grpSp>
      <p:grpSp>
        <p:nvGrpSpPr>
          <p:cNvPr id="37" name="Group 37"/>
          <p:cNvGrpSpPr/>
          <p:nvPr/>
        </p:nvGrpSpPr>
        <p:grpSpPr>
          <a:xfrm>
            <a:off x="15263101" y="1309933"/>
            <a:ext cx="245953" cy="245953"/>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8A46F"/>
            </a:solidFill>
          </p:spPr>
        </p:sp>
      </p:grpSp>
      <p:grpSp>
        <p:nvGrpSpPr>
          <p:cNvPr id="39" name="Group 39"/>
          <p:cNvGrpSpPr/>
          <p:nvPr/>
        </p:nvGrpSpPr>
        <p:grpSpPr>
          <a:xfrm>
            <a:off x="14553165" y="1309933"/>
            <a:ext cx="245953" cy="245953"/>
            <a:chOff x="0" y="0"/>
            <a:chExt cx="6350000" cy="6350000"/>
          </a:xfrm>
        </p:grpSpPr>
        <p:sp>
          <p:nvSpPr>
            <p:cNvPr id="40" name="Freeform 4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8A46F"/>
            </a:solidFill>
          </p:spPr>
        </p:sp>
      </p:grpSp>
      <p:sp>
        <p:nvSpPr>
          <p:cNvPr id="41" name="AutoShape 41"/>
          <p:cNvSpPr/>
          <p:nvPr/>
        </p:nvSpPr>
        <p:spPr>
          <a:xfrm rot="5400000">
            <a:off x="13594284" y="1355026"/>
            <a:ext cx="354094" cy="0"/>
          </a:xfrm>
          <a:prstGeom prst="line">
            <a:avLst/>
          </a:prstGeom>
          <a:ln w="47625" cap="rnd">
            <a:solidFill>
              <a:srgbClr val="704430"/>
            </a:solidFill>
            <a:prstDash val="solid"/>
            <a:headEnd type="none" w="sm" len="sm"/>
            <a:tailEnd type="none" w="sm" len="sm"/>
          </a:ln>
        </p:spPr>
      </p:sp>
      <p:sp>
        <p:nvSpPr>
          <p:cNvPr id="42" name="AutoShape 42"/>
          <p:cNvSpPr/>
          <p:nvPr/>
        </p:nvSpPr>
        <p:spPr>
          <a:xfrm rot="5400000">
            <a:off x="13618096" y="1355026"/>
            <a:ext cx="354094" cy="0"/>
          </a:xfrm>
          <a:prstGeom prst="line">
            <a:avLst/>
          </a:prstGeom>
          <a:ln w="47625" cap="rnd">
            <a:solidFill>
              <a:srgbClr val="704430"/>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8A46F"/>
        </a:solidFill>
        <a:effectLst/>
      </p:bgPr>
    </p:bg>
    <p:spTree>
      <p:nvGrpSpPr>
        <p:cNvPr id="1" name=""/>
        <p:cNvGrpSpPr/>
        <p:nvPr/>
      </p:nvGrpSpPr>
      <p:grpSpPr>
        <a:xfrm>
          <a:off x="0" y="0"/>
          <a:ext cx="0" cy="0"/>
          <a:chOff x="0" y="0"/>
          <a:chExt cx="0" cy="0"/>
        </a:xfrm>
      </p:grpSpPr>
      <p:grpSp>
        <p:nvGrpSpPr>
          <p:cNvPr id="2" name="Group 2"/>
          <p:cNvGrpSpPr/>
          <p:nvPr/>
        </p:nvGrpSpPr>
        <p:grpSpPr>
          <a:xfrm>
            <a:off x="1482422" y="1274865"/>
            <a:ext cx="7661578" cy="7813469"/>
            <a:chOff x="0" y="0"/>
            <a:chExt cx="2213450" cy="2257332"/>
          </a:xfrm>
        </p:grpSpPr>
        <p:sp>
          <p:nvSpPr>
            <p:cNvPr id="3" name="Freeform 3"/>
            <p:cNvSpPr/>
            <p:nvPr/>
          </p:nvSpPr>
          <p:spPr>
            <a:xfrm>
              <a:off x="92710" y="106680"/>
              <a:ext cx="2109311" cy="2137953"/>
            </a:xfrm>
            <a:custGeom>
              <a:avLst/>
              <a:gdLst/>
              <a:ahLst/>
              <a:cxnLst/>
              <a:rect l="l" t="t" r="r" b="b"/>
              <a:pathLst>
                <a:path w="2109311" h="2137953">
                  <a:moveTo>
                    <a:pt x="2082640" y="1948722"/>
                  </a:moveTo>
                  <a:cubicBezTo>
                    <a:pt x="2082640" y="2036353"/>
                    <a:pt x="2006440" y="2107472"/>
                    <a:pt x="1925160" y="2107472"/>
                  </a:cubicBezTo>
                  <a:lnTo>
                    <a:pt x="66040" y="2107472"/>
                  </a:lnTo>
                  <a:cubicBezTo>
                    <a:pt x="43180" y="2107472"/>
                    <a:pt x="20320" y="2102393"/>
                    <a:pt x="0" y="2093503"/>
                  </a:cubicBezTo>
                  <a:cubicBezTo>
                    <a:pt x="26670" y="2121443"/>
                    <a:pt x="63500" y="2137953"/>
                    <a:pt x="107571" y="2137953"/>
                  </a:cubicBezTo>
                  <a:lnTo>
                    <a:pt x="1963260" y="2137953"/>
                  </a:lnTo>
                  <a:cubicBezTo>
                    <a:pt x="2043270" y="2137953"/>
                    <a:pt x="2109310" y="2071912"/>
                    <a:pt x="2109310" y="1991903"/>
                  </a:cubicBezTo>
                  <a:lnTo>
                    <a:pt x="2109310" y="95250"/>
                  </a:lnTo>
                  <a:cubicBezTo>
                    <a:pt x="2109310" y="58420"/>
                    <a:pt x="2095340" y="25400"/>
                    <a:pt x="2073750" y="0"/>
                  </a:cubicBezTo>
                  <a:cubicBezTo>
                    <a:pt x="2080100" y="16510"/>
                    <a:pt x="2082640" y="34290"/>
                    <a:pt x="2082640" y="52070"/>
                  </a:cubicBezTo>
                  <a:lnTo>
                    <a:pt x="2082640" y="1948722"/>
                  </a:lnTo>
                  <a:lnTo>
                    <a:pt x="2082640" y="1948722"/>
                  </a:lnTo>
                  <a:close/>
                </a:path>
              </a:pathLst>
            </a:custGeom>
            <a:solidFill>
              <a:srgbClr val="704430"/>
            </a:solidFill>
          </p:spPr>
        </p:sp>
        <p:sp>
          <p:nvSpPr>
            <p:cNvPr id="4" name="Freeform 4"/>
            <p:cNvSpPr/>
            <p:nvPr/>
          </p:nvSpPr>
          <p:spPr>
            <a:xfrm>
              <a:off x="12700" y="12700"/>
              <a:ext cx="2148680" cy="2188752"/>
            </a:xfrm>
            <a:custGeom>
              <a:avLst/>
              <a:gdLst/>
              <a:ahLst/>
              <a:cxnLst/>
              <a:rect l="l" t="t" r="r" b="b"/>
              <a:pathLst>
                <a:path w="2148680" h="2188752">
                  <a:moveTo>
                    <a:pt x="146050" y="2188752"/>
                  </a:moveTo>
                  <a:lnTo>
                    <a:pt x="2002630" y="2188752"/>
                  </a:lnTo>
                  <a:cubicBezTo>
                    <a:pt x="2082641" y="2188752"/>
                    <a:pt x="2148680" y="2122712"/>
                    <a:pt x="2148680" y="2042702"/>
                  </a:cubicBezTo>
                  <a:lnTo>
                    <a:pt x="2148680" y="146050"/>
                  </a:lnTo>
                  <a:cubicBezTo>
                    <a:pt x="2148680" y="66040"/>
                    <a:pt x="2082641" y="0"/>
                    <a:pt x="2002630" y="0"/>
                  </a:cubicBezTo>
                  <a:lnTo>
                    <a:pt x="146050" y="0"/>
                  </a:lnTo>
                  <a:cubicBezTo>
                    <a:pt x="66040" y="0"/>
                    <a:pt x="0" y="66040"/>
                    <a:pt x="0" y="146050"/>
                  </a:cubicBezTo>
                  <a:lnTo>
                    <a:pt x="0" y="2042702"/>
                  </a:lnTo>
                  <a:cubicBezTo>
                    <a:pt x="0" y="2123982"/>
                    <a:pt x="66040" y="2188752"/>
                    <a:pt x="146050" y="2188752"/>
                  </a:cubicBezTo>
                  <a:close/>
                </a:path>
              </a:pathLst>
            </a:custGeom>
            <a:solidFill>
              <a:srgbClr val="B9DDBF"/>
            </a:solidFill>
          </p:spPr>
        </p:sp>
        <p:sp>
          <p:nvSpPr>
            <p:cNvPr id="5" name="Freeform 5"/>
            <p:cNvSpPr/>
            <p:nvPr/>
          </p:nvSpPr>
          <p:spPr>
            <a:xfrm>
              <a:off x="0" y="0"/>
              <a:ext cx="2213451" cy="2257333"/>
            </a:xfrm>
            <a:custGeom>
              <a:avLst/>
              <a:gdLst/>
              <a:ahLst/>
              <a:cxnLst/>
              <a:rect l="l" t="t" r="r" b="b"/>
              <a:pathLst>
                <a:path w="2213451" h="2257333">
                  <a:moveTo>
                    <a:pt x="2149951" y="74930"/>
                  </a:moveTo>
                  <a:cubicBezTo>
                    <a:pt x="2122011" y="30480"/>
                    <a:pt x="2072480" y="0"/>
                    <a:pt x="2015330" y="0"/>
                  </a:cubicBezTo>
                  <a:lnTo>
                    <a:pt x="158750" y="0"/>
                  </a:lnTo>
                  <a:cubicBezTo>
                    <a:pt x="71120" y="0"/>
                    <a:pt x="0" y="71120"/>
                    <a:pt x="0" y="158750"/>
                  </a:cubicBezTo>
                  <a:lnTo>
                    <a:pt x="0" y="2055402"/>
                  </a:lnTo>
                  <a:cubicBezTo>
                    <a:pt x="0" y="2107473"/>
                    <a:pt x="25400" y="2153192"/>
                    <a:pt x="63500" y="2182402"/>
                  </a:cubicBezTo>
                  <a:cubicBezTo>
                    <a:pt x="91440" y="2226852"/>
                    <a:pt x="140970" y="2257333"/>
                    <a:pt x="202086" y="2257333"/>
                  </a:cubicBezTo>
                  <a:lnTo>
                    <a:pt x="2054701" y="2257333"/>
                  </a:lnTo>
                  <a:cubicBezTo>
                    <a:pt x="2142330" y="2257333"/>
                    <a:pt x="2213451" y="2186212"/>
                    <a:pt x="2213451" y="2098583"/>
                  </a:cubicBezTo>
                  <a:lnTo>
                    <a:pt x="2213451" y="201930"/>
                  </a:lnTo>
                  <a:cubicBezTo>
                    <a:pt x="2213450" y="149860"/>
                    <a:pt x="2188050" y="104140"/>
                    <a:pt x="2149951" y="74930"/>
                  </a:cubicBezTo>
                  <a:close/>
                  <a:moveTo>
                    <a:pt x="12700" y="2055402"/>
                  </a:moveTo>
                  <a:lnTo>
                    <a:pt x="12700" y="158750"/>
                  </a:lnTo>
                  <a:cubicBezTo>
                    <a:pt x="12700" y="78740"/>
                    <a:pt x="78740" y="12700"/>
                    <a:pt x="158750" y="12700"/>
                  </a:cubicBezTo>
                  <a:lnTo>
                    <a:pt x="2015330" y="12700"/>
                  </a:lnTo>
                  <a:cubicBezTo>
                    <a:pt x="2095341" y="12700"/>
                    <a:pt x="2161380" y="78740"/>
                    <a:pt x="2161380" y="158750"/>
                  </a:cubicBezTo>
                  <a:lnTo>
                    <a:pt x="2161380" y="2055402"/>
                  </a:lnTo>
                  <a:cubicBezTo>
                    <a:pt x="2161380" y="2135412"/>
                    <a:pt x="2095341" y="2201452"/>
                    <a:pt x="2015330" y="2201452"/>
                  </a:cubicBezTo>
                  <a:lnTo>
                    <a:pt x="158750" y="2201452"/>
                  </a:lnTo>
                  <a:cubicBezTo>
                    <a:pt x="78740" y="2201452"/>
                    <a:pt x="12700" y="2136682"/>
                    <a:pt x="12700" y="2055402"/>
                  </a:cubicBezTo>
                  <a:close/>
                  <a:moveTo>
                    <a:pt x="2202020" y="2098582"/>
                  </a:moveTo>
                  <a:cubicBezTo>
                    <a:pt x="2202020" y="2178592"/>
                    <a:pt x="2134711" y="2244632"/>
                    <a:pt x="2054701" y="2244632"/>
                  </a:cubicBezTo>
                  <a:lnTo>
                    <a:pt x="202086" y="2244632"/>
                  </a:lnTo>
                  <a:cubicBezTo>
                    <a:pt x="157480" y="2244632"/>
                    <a:pt x="120650" y="2228122"/>
                    <a:pt x="93980" y="2200182"/>
                  </a:cubicBezTo>
                  <a:cubicBezTo>
                    <a:pt x="114300" y="2209072"/>
                    <a:pt x="135890" y="2214152"/>
                    <a:pt x="160020" y="2214152"/>
                  </a:cubicBezTo>
                  <a:lnTo>
                    <a:pt x="2016601" y="2214152"/>
                  </a:lnTo>
                  <a:cubicBezTo>
                    <a:pt x="2104230" y="2214152"/>
                    <a:pt x="2175351" y="2143032"/>
                    <a:pt x="2175351" y="2055402"/>
                  </a:cubicBezTo>
                  <a:lnTo>
                    <a:pt x="2175351" y="158750"/>
                  </a:lnTo>
                  <a:cubicBezTo>
                    <a:pt x="2175351" y="140970"/>
                    <a:pt x="2171541" y="123190"/>
                    <a:pt x="2166461" y="106680"/>
                  </a:cubicBezTo>
                  <a:cubicBezTo>
                    <a:pt x="2188051" y="132080"/>
                    <a:pt x="2202021" y="165100"/>
                    <a:pt x="2202021" y="201930"/>
                  </a:cubicBezTo>
                  <a:lnTo>
                    <a:pt x="2202021" y="2098582"/>
                  </a:lnTo>
                  <a:cubicBezTo>
                    <a:pt x="2202020" y="2098582"/>
                    <a:pt x="2202020" y="2098582"/>
                    <a:pt x="2202020" y="2098582"/>
                  </a:cubicBezTo>
                  <a:close/>
                </a:path>
              </a:pathLst>
            </a:custGeom>
            <a:solidFill>
              <a:srgbClr val="704430"/>
            </a:solidFill>
          </p:spPr>
        </p:sp>
      </p:grpSp>
      <p:grpSp>
        <p:nvGrpSpPr>
          <p:cNvPr id="6" name="Group 6"/>
          <p:cNvGrpSpPr/>
          <p:nvPr/>
        </p:nvGrpSpPr>
        <p:grpSpPr>
          <a:xfrm>
            <a:off x="1725910" y="1506362"/>
            <a:ext cx="6640612" cy="823276"/>
            <a:chOff x="0" y="0"/>
            <a:chExt cx="15437604" cy="1913890"/>
          </a:xfrm>
        </p:grpSpPr>
        <p:sp>
          <p:nvSpPr>
            <p:cNvPr id="7" name="Freeform 7"/>
            <p:cNvSpPr/>
            <p:nvPr/>
          </p:nvSpPr>
          <p:spPr>
            <a:xfrm>
              <a:off x="0" y="0"/>
              <a:ext cx="15437603" cy="1913890"/>
            </a:xfrm>
            <a:custGeom>
              <a:avLst/>
              <a:gdLst/>
              <a:ahLst/>
              <a:cxnLst/>
              <a:rect l="l" t="t" r="r" b="b"/>
              <a:pathLst>
                <a:path w="15437603" h="1913890">
                  <a:moveTo>
                    <a:pt x="15437603" y="956945"/>
                  </a:moveTo>
                  <a:lnTo>
                    <a:pt x="15437603" y="956945"/>
                  </a:lnTo>
                  <a:cubicBezTo>
                    <a:pt x="15437603" y="1485392"/>
                    <a:pt x="15009233" y="1913890"/>
                    <a:pt x="14480659" y="1913890"/>
                  </a:cubicBezTo>
                  <a:lnTo>
                    <a:pt x="956945" y="1913890"/>
                  </a:lnTo>
                  <a:cubicBezTo>
                    <a:pt x="428371" y="1913890"/>
                    <a:pt x="0" y="1485392"/>
                    <a:pt x="0" y="956945"/>
                  </a:cubicBezTo>
                  <a:lnTo>
                    <a:pt x="0" y="956945"/>
                  </a:lnTo>
                  <a:cubicBezTo>
                    <a:pt x="0" y="428371"/>
                    <a:pt x="428371" y="0"/>
                    <a:pt x="956945" y="0"/>
                  </a:cubicBezTo>
                  <a:lnTo>
                    <a:pt x="14480659" y="0"/>
                  </a:lnTo>
                  <a:cubicBezTo>
                    <a:pt x="15009106" y="0"/>
                    <a:pt x="15437603" y="428371"/>
                    <a:pt x="15437603" y="956945"/>
                  </a:cubicBezTo>
                  <a:close/>
                </a:path>
              </a:pathLst>
            </a:custGeom>
            <a:solidFill>
              <a:srgbClr val="FFF3ED"/>
            </a:solidFill>
          </p:spPr>
        </p:sp>
      </p:grpSp>
      <p:sp>
        <p:nvSpPr>
          <p:cNvPr id="8" name="AutoShape 8"/>
          <p:cNvSpPr/>
          <p:nvPr/>
        </p:nvSpPr>
        <p:spPr>
          <a:xfrm>
            <a:off x="15233677" y="1922327"/>
            <a:ext cx="450550" cy="0"/>
          </a:xfrm>
          <a:prstGeom prst="line">
            <a:avLst/>
          </a:prstGeom>
          <a:ln w="47625" cap="rnd">
            <a:solidFill>
              <a:srgbClr val="704430"/>
            </a:solidFill>
            <a:prstDash val="solid"/>
            <a:headEnd type="none" w="sm" len="sm"/>
            <a:tailEnd type="none" w="sm" len="sm"/>
          </a:ln>
        </p:spPr>
      </p:sp>
      <p:sp>
        <p:nvSpPr>
          <p:cNvPr id="9" name="AutoShape 9"/>
          <p:cNvSpPr/>
          <p:nvPr/>
        </p:nvSpPr>
        <p:spPr>
          <a:xfrm>
            <a:off x="15233677" y="2114076"/>
            <a:ext cx="450550" cy="0"/>
          </a:xfrm>
          <a:prstGeom prst="line">
            <a:avLst/>
          </a:prstGeom>
          <a:ln w="47625" cap="rnd">
            <a:solidFill>
              <a:srgbClr val="704430"/>
            </a:solidFill>
            <a:prstDash val="solid"/>
            <a:headEnd type="none" w="sm" len="sm"/>
            <a:tailEnd type="none" w="sm" len="sm"/>
          </a:ln>
        </p:spPr>
      </p:sp>
      <p:sp>
        <p:nvSpPr>
          <p:cNvPr id="10" name="AutoShape 10"/>
          <p:cNvSpPr/>
          <p:nvPr/>
        </p:nvSpPr>
        <p:spPr>
          <a:xfrm>
            <a:off x="15233677" y="2305825"/>
            <a:ext cx="450550" cy="0"/>
          </a:xfrm>
          <a:prstGeom prst="line">
            <a:avLst/>
          </a:prstGeom>
          <a:ln w="47625" cap="rnd">
            <a:solidFill>
              <a:srgbClr val="704430"/>
            </a:solidFill>
            <a:prstDash val="solid"/>
            <a:headEnd type="none" w="sm" len="sm"/>
            <a:tailEnd type="none" w="sm" len="sm"/>
          </a:ln>
        </p:spPr>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01210" y="1857447"/>
            <a:ext cx="456119" cy="516849"/>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795144" y="1736861"/>
            <a:ext cx="758021" cy="758021"/>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54502" y="1654377"/>
            <a:ext cx="538384" cy="516849"/>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55173" y="1654377"/>
            <a:ext cx="394685" cy="516849"/>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678603" flipH="1">
            <a:off x="-375440" y="6997805"/>
            <a:ext cx="3235365" cy="3277074"/>
          </a:xfrm>
          <a:prstGeom prst="rect">
            <a:avLst/>
          </a:prstGeom>
        </p:spPr>
      </p:pic>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077809" y="5848266"/>
            <a:ext cx="2739285" cy="2788076"/>
          </a:xfrm>
          <a:prstGeom prst="rect">
            <a:avLst/>
          </a:prstGeom>
        </p:spPr>
      </p:pic>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840048">
            <a:off x="6781217" y="134568"/>
            <a:ext cx="1360820" cy="2022840"/>
          </a:xfrm>
          <a:prstGeom prst="rect">
            <a:avLst/>
          </a:prstGeom>
        </p:spPr>
      </p:pic>
      <p:sp>
        <p:nvSpPr>
          <p:cNvPr id="18" name="TextBox 18"/>
          <p:cNvSpPr txBox="1"/>
          <p:nvPr/>
        </p:nvSpPr>
        <p:spPr>
          <a:xfrm>
            <a:off x="2592886" y="1496198"/>
            <a:ext cx="5399434" cy="619674"/>
          </a:xfrm>
          <a:prstGeom prst="rect">
            <a:avLst/>
          </a:prstGeom>
        </p:spPr>
        <p:txBody>
          <a:bodyPr lIns="0" tIns="0" rIns="0" bIns="0" rtlCol="0" anchor="t">
            <a:spAutoFit/>
          </a:bodyPr>
          <a:lstStyle/>
          <a:p>
            <a:pPr algn="ctr">
              <a:lnSpc>
                <a:spcPts val="4759"/>
              </a:lnSpc>
            </a:pPr>
            <a:r>
              <a:rPr lang="en-US" sz="3965">
                <a:solidFill>
                  <a:srgbClr val="704430"/>
                </a:solidFill>
                <a:latin typeface="Marykate"/>
              </a:rPr>
              <a:t>Algoritma Cubic Spline</a:t>
            </a:r>
          </a:p>
        </p:txBody>
      </p:sp>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59300" y="9258300"/>
            <a:ext cx="758021" cy="758021"/>
          </a:xfrm>
          <a:prstGeom prst="rect">
            <a:avLst/>
          </a:prstGeom>
        </p:spPr>
      </p:pic>
      <p:grpSp>
        <p:nvGrpSpPr>
          <p:cNvPr id="20" name="Group 20"/>
          <p:cNvGrpSpPr/>
          <p:nvPr/>
        </p:nvGrpSpPr>
        <p:grpSpPr>
          <a:xfrm>
            <a:off x="10172621" y="929528"/>
            <a:ext cx="2946248" cy="1652766"/>
            <a:chOff x="0" y="0"/>
            <a:chExt cx="851179" cy="477489"/>
          </a:xfrm>
        </p:grpSpPr>
        <p:sp>
          <p:nvSpPr>
            <p:cNvPr id="21" name="Freeform 21"/>
            <p:cNvSpPr/>
            <p:nvPr/>
          </p:nvSpPr>
          <p:spPr>
            <a:xfrm>
              <a:off x="92710" y="106680"/>
              <a:ext cx="747039" cy="358109"/>
            </a:xfrm>
            <a:custGeom>
              <a:avLst/>
              <a:gdLst/>
              <a:ahLst/>
              <a:cxnLst/>
              <a:rect l="l" t="t" r="r" b="b"/>
              <a:pathLst>
                <a:path w="747039" h="358109">
                  <a:moveTo>
                    <a:pt x="720369" y="168879"/>
                  </a:moveTo>
                  <a:cubicBezTo>
                    <a:pt x="720369" y="256509"/>
                    <a:pt x="644169" y="327629"/>
                    <a:pt x="562889" y="327629"/>
                  </a:cubicBezTo>
                  <a:lnTo>
                    <a:pt x="66040" y="327629"/>
                  </a:lnTo>
                  <a:cubicBezTo>
                    <a:pt x="43180" y="327629"/>
                    <a:pt x="20320" y="322549"/>
                    <a:pt x="0" y="313659"/>
                  </a:cubicBezTo>
                  <a:cubicBezTo>
                    <a:pt x="26670" y="341599"/>
                    <a:pt x="63500" y="358109"/>
                    <a:pt x="98888" y="358109"/>
                  </a:cubicBezTo>
                  <a:lnTo>
                    <a:pt x="600989" y="358109"/>
                  </a:lnTo>
                  <a:cubicBezTo>
                    <a:pt x="680999" y="358109"/>
                    <a:pt x="747039" y="292069"/>
                    <a:pt x="747039" y="212059"/>
                  </a:cubicBezTo>
                  <a:lnTo>
                    <a:pt x="747039" y="95250"/>
                  </a:lnTo>
                  <a:cubicBezTo>
                    <a:pt x="747039" y="58420"/>
                    <a:pt x="733069" y="25400"/>
                    <a:pt x="711479" y="0"/>
                  </a:cubicBezTo>
                  <a:cubicBezTo>
                    <a:pt x="717829" y="16510"/>
                    <a:pt x="720369" y="34290"/>
                    <a:pt x="720369" y="52070"/>
                  </a:cubicBezTo>
                  <a:lnTo>
                    <a:pt x="720369" y="168879"/>
                  </a:lnTo>
                  <a:lnTo>
                    <a:pt x="720369" y="168879"/>
                  </a:lnTo>
                  <a:close/>
                </a:path>
              </a:pathLst>
            </a:custGeom>
            <a:solidFill>
              <a:srgbClr val="704430"/>
            </a:solidFill>
          </p:spPr>
        </p:sp>
        <p:sp>
          <p:nvSpPr>
            <p:cNvPr id="22" name="Freeform 22"/>
            <p:cNvSpPr/>
            <p:nvPr/>
          </p:nvSpPr>
          <p:spPr>
            <a:xfrm>
              <a:off x="12700" y="12700"/>
              <a:ext cx="786409" cy="408909"/>
            </a:xfrm>
            <a:custGeom>
              <a:avLst/>
              <a:gdLst/>
              <a:ahLst/>
              <a:cxnLst/>
              <a:rect l="l" t="t" r="r" b="b"/>
              <a:pathLst>
                <a:path w="786409" h="408909">
                  <a:moveTo>
                    <a:pt x="146050" y="408909"/>
                  </a:moveTo>
                  <a:lnTo>
                    <a:pt x="640359" y="408909"/>
                  </a:lnTo>
                  <a:cubicBezTo>
                    <a:pt x="720369" y="408909"/>
                    <a:pt x="786409" y="342869"/>
                    <a:pt x="786409" y="262859"/>
                  </a:cubicBezTo>
                  <a:lnTo>
                    <a:pt x="786409" y="146050"/>
                  </a:lnTo>
                  <a:cubicBezTo>
                    <a:pt x="786409" y="66040"/>
                    <a:pt x="720369" y="0"/>
                    <a:pt x="640359"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23" name="Freeform 23"/>
            <p:cNvSpPr/>
            <p:nvPr/>
          </p:nvSpPr>
          <p:spPr>
            <a:xfrm>
              <a:off x="0" y="0"/>
              <a:ext cx="851179" cy="477489"/>
            </a:xfrm>
            <a:custGeom>
              <a:avLst/>
              <a:gdLst/>
              <a:ahLst/>
              <a:cxnLst/>
              <a:rect l="l" t="t" r="r" b="b"/>
              <a:pathLst>
                <a:path w="851179" h="477489">
                  <a:moveTo>
                    <a:pt x="787679" y="74930"/>
                  </a:moveTo>
                  <a:cubicBezTo>
                    <a:pt x="759739" y="30480"/>
                    <a:pt x="710209" y="0"/>
                    <a:pt x="653059" y="0"/>
                  </a:cubicBezTo>
                  <a:lnTo>
                    <a:pt x="158750" y="0"/>
                  </a:lnTo>
                  <a:cubicBezTo>
                    <a:pt x="71120" y="0"/>
                    <a:pt x="0" y="71120"/>
                    <a:pt x="0" y="158750"/>
                  </a:cubicBezTo>
                  <a:lnTo>
                    <a:pt x="0" y="275559"/>
                  </a:lnTo>
                  <a:cubicBezTo>
                    <a:pt x="0" y="327629"/>
                    <a:pt x="25400" y="373349"/>
                    <a:pt x="63500" y="402559"/>
                  </a:cubicBezTo>
                  <a:cubicBezTo>
                    <a:pt x="91440" y="447009"/>
                    <a:pt x="140970" y="477489"/>
                    <a:pt x="192049" y="477489"/>
                  </a:cubicBezTo>
                  <a:lnTo>
                    <a:pt x="692429" y="477489"/>
                  </a:lnTo>
                  <a:cubicBezTo>
                    <a:pt x="780059" y="477489"/>
                    <a:pt x="851179" y="406369"/>
                    <a:pt x="851179" y="318739"/>
                  </a:cubicBezTo>
                  <a:lnTo>
                    <a:pt x="851179" y="201930"/>
                  </a:lnTo>
                  <a:cubicBezTo>
                    <a:pt x="851179" y="149860"/>
                    <a:pt x="825779" y="104140"/>
                    <a:pt x="787679" y="74930"/>
                  </a:cubicBezTo>
                  <a:close/>
                  <a:moveTo>
                    <a:pt x="12700" y="275559"/>
                  </a:moveTo>
                  <a:lnTo>
                    <a:pt x="12700" y="158750"/>
                  </a:lnTo>
                  <a:cubicBezTo>
                    <a:pt x="12700" y="78740"/>
                    <a:pt x="78740" y="12700"/>
                    <a:pt x="158750" y="12700"/>
                  </a:cubicBezTo>
                  <a:lnTo>
                    <a:pt x="653059" y="12700"/>
                  </a:lnTo>
                  <a:cubicBezTo>
                    <a:pt x="733069" y="12700"/>
                    <a:pt x="799109" y="78740"/>
                    <a:pt x="799109" y="158750"/>
                  </a:cubicBezTo>
                  <a:lnTo>
                    <a:pt x="799109" y="275559"/>
                  </a:lnTo>
                  <a:cubicBezTo>
                    <a:pt x="799109" y="355569"/>
                    <a:pt x="733069" y="421609"/>
                    <a:pt x="653059" y="421609"/>
                  </a:cubicBezTo>
                  <a:lnTo>
                    <a:pt x="158750" y="421609"/>
                  </a:lnTo>
                  <a:cubicBezTo>
                    <a:pt x="78740" y="421609"/>
                    <a:pt x="12700" y="356839"/>
                    <a:pt x="12700" y="275559"/>
                  </a:cubicBezTo>
                  <a:close/>
                  <a:moveTo>
                    <a:pt x="839749" y="318739"/>
                  </a:moveTo>
                  <a:cubicBezTo>
                    <a:pt x="839749" y="398749"/>
                    <a:pt x="772439" y="464789"/>
                    <a:pt x="692429" y="464789"/>
                  </a:cubicBezTo>
                  <a:lnTo>
                    <a:pt x="192049" y="464789"/>
                  </a:lnTo>
                  <a:cubicBezTo>
                    <a:pt x="157480" y="464789"/>
                    <a:pt x="120650" y="448279"/>
                    <a:pt x="93980" y="420339"/>
                  </a:cubicBezTo>
                  <a:cubicBezTo>
                    <a:pt x="114300" y="429229"/>
                    <a:pt x="135890" y="434309"/>
                    <a:pt x="160020" y="434309"/>
                  </a:cubicBezTo>
                  <a:lnTo>
                    <a:pt x="654329" y="434309"/>
                  </a:lnTo>
                  <a:cubicBezTo>
                    <a:pt x="741959" y="434309"/>
                    <a:pt x="813079" y="363189"/>
                    <a:pt x="813079" y="275559"/>
                  </a:cubicBezTo>
                  <a:lnTo>
                    <a:pt x="813079" y="158750"/>
                  </a:lnTo>
                  <a:cubicBezTo>
                    <a:pt x="813079" y="140970"/>
                    <a:pt x="809269" y="123190"/>
                    <a:pt x="804189" y="106680"/>
                  </a:cubicBezTo>
                  <a:cubicBezTo>
                    <a:pt x="825779" y="132080"/>
                    <a:pt x="839749" y="165100"/>
                    <a:pt x="839749" y="201930"/>
                  </a:cubicBezTo>
                  <a:lnTo>
                    <a:pt x="839749" y="318739"/>
                  </a:lnTo>
                  <a:cubicBezTo>
                    <a:pt x="839749" y="318739"/>
                    <a:pt x="839749" y="318739"/>
                    <a:pt x="839749" y="318739"/>
                  </a:cubicBezTo>
                  <a:close/>
                </a:path>
              </a:pathLst>
            </a:custGeom>
            <a:solidFill>
              <a:srgbClr val="704430"/>
            </a:solidFill>
          </p:spPr>
        </p:sp>
      </p:grpSp>
      <p:grpSp>
        <p:nvGrpSpPr>
          <p:cNvPr id="24" name="Group 24"/>
          <p:cNvGrpSpPr/>
          <p:nvPr/>
        </p:nvGrpSpPr>
        <p:grpSpPr>
          <a:xfrm>
            <a:off x="13106154" y="929528"/>
            <a:ext cx="1377979" cy="1652766"/>
            <a:chOff x="0" y="0"/>
            <a:chExt cx="398102" cy="477489"/>
          </a:xfrm>
        </p:grpSpPr>
        <p:sp>
          <p:nvSpPr>
            <p:cNvPr id="25" name="Freeform 25"/>
            <p:cNvSpPr/>
            <p:nvPr/>
          </p:nvSpPr>
          <p:spPr>
            <a:xfrm>
              <a:off x="92710" y="106680"/>
              <a:ext cx="293962" cy="358109"/>
            </a:xfrm>
            <a:custGeom>
              <a:avLst/>
              <a:gdLst/>
              <a:ahLst/>
              <a:cxnLst/>
              <a:rect l="l" t="t" r="r" b="b"/>
              <a:pathLst>
                <a:path w="293962" h="358109">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p:spPr>
        </p:sp>
        <p:sp>
          <p:nvSpPr>
            <p:cNvPr id="26" name="Freeform 26"/>
            <p:cNvSpPr/>
            <p:nvPr/>
          </p:nvSpPr>
          <p:spPr>
            <a:xfrm>
              <a:off x="12700" y="12700"/>
              <a:ext cx="333332" cy="408909"/>
            </a:xfrm>
            <a:custGeom>
              <a:avLst/>
              <a:gdLst/>
              <a:ahLst/>
              <a:cxnLst/>
              <a:rect l="l" t="t" r="r" b="b"/>
              <a:pathLst>
                <a:path w="333332" h="408909">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27" name="Freeform 27"/>
            <p:cNvSpPr/>
            <p:nvPr/>
          </p:nvSpPr>
          <p:spPr>
            <a:xfrm>
              <a:off x="0" y="0"/>
              <a:ext cx="398102" cy="477489"/>
            </a:xfrm>
            <a:custGeom>
              <a:avLst/>
              <a:gdLst/>
              <a:ahLst/>
              <a:cxnLst/>
              <a:rect l="l" t="t" r="r" b="b"/>
              <a:pathLst>
                <a:path w="398102" h="477489">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p:spPr>
        </p:sp>
      </p:grpSp>
      <p:grpSp>
        <p:nvGrpSpPr>
          <p:cNvPr id="28" name="Group 28"/>
          <p:cNvGrpSpPr/>
          <p:nvPr/>
        </p:nvGrpSpPr>
        <p:grpSpPr>
          <a:xfrm>
            <a:off x="9698295" y="1736861"/>
            <a:ext cx="7561005" cy="7162613"/>
            <a:chOff x="0" y="0"/>
            <a:chExt cx="2000700" cy="1895283"/>
          </a:xfrm>
        </p:grpSpPr>
        <p:sp>
          <p:nvSpPr>
            <p:cNvPr id="29" name="Freeform 29"/>
            <p:cNvSpPr/>
            <p:nvPr/>
          </p:nvSpPr>
          <p:spPr>
            <a:xfrm>
              <a:off x="92710" y="106680"/>
              <a:ext cx="1896560" cy="1775903"/>
            </a:xfrm>
            <a:custGeom>
              <a:avLst/>
              <a:gdLst/>
              <a:ahLst/>
              <a:cxnLst/>
              <a:rect l="l" t="t" r="r" b="b"/>
              <a:pathLst>
                <a:path w="1896560" h="1775903">
                  <a:moveTo>
                    <a:pt x="1869890" y="1586673"/>
                  </a:moveTo>
                  <a:cubicBezTo>
                    <a:pt x="1869890" y="1674303"/>
                    <a:pt x="1793690" y="1745423"/>
                    <a:pt x="1712410" y="1745423"/>
                  </a:cubicBezTo>
                  <a:lnTo>
                    <a:pt x="66040" y="1745423"/>
                  </a:lnTo>
                  <a:cubicBezTo>
                    <a:pt x="43180" y="1745423"/>
                    <a:pt x="20320" y="1740343"/>
                    <a:pt x="0" y="1731453"/>
                  </a:cubicBezTo>
                  <a:cubicBezTo>
                    <a:pt x="26670" y="1759393"/>
                    <a:pt x="63500" y="1775903"/>
                    <a:pt x="106215" y="1775903"/>
                  </a:cubicBezTo>
                  <a:lnTo>
                    <a:pt x="1750510" y="1775903"/>
                  </a:lnTo>
                  <a:cubicBezTo>
                    <a:pt x="1830520" y="1775903"/>
                    <a:pt x="1896560" y="1709863"/>
                    <a:pt x="1896560" y="1629853"/>
                  </a:cubicBezTo>
                  <a:lnTo>
                    <a:pt x="1896560" y="95250"/>
                  </a:lnTo>
                  <a:cubicBezTo>
                    <a:pt x="1896560" y="58420"/>
                    <a:pt x="1882590" y="25400"/>
                    <a:pt x="1861000" y="0"/>
                  </a:cubicBezTo>
                  <a:cubicBezTo>
                    <a:pt x="1867350" y="16510"/>
                    <a:pt x="1869890" y="34290"/>
                    <a:pt x="1869890" y="52070"/>
                  </a:cubicBezTo>
                  <a:lnTo>
                    <a:pt x="1869890" y="1586673"/>
                  </a:lnTo>
                  <a:lnTo>
                    <a:pt x="1869890" y="1586673"/>
                  </a:lnTo>
                  <a:close/>
                </a:path>
              </a:pathLst>
            </a:custGeom>
            <a:solidFill>
              <a:srgbClr val="704430"/>
            </a:solidFill>
          </p:spPr>
        </p:sp>
        <p:sp>
          <p:nvSpPr>
            <p:cNvPr id="30" name="Freeform 30"/>
            <p:cNvSpPr/>
            <p:nvPr/>
          </p:nvSpPr>
          <p:spPr>
            <a:xfrm>
              <a:off x="12700" y="12700"/>
              <a:ext cx="1935930" cy="1826703"/>
            </a:xfrm>
            <a:custGeom>
              <a:avLst/>
              <a:gdLst/>
              <a:ahLst/>
              <a:cxnLst/>
              <a:rect l="l" t="t" r="r" b="b"/>
              <a:pathLst>
                <a:path w="1935930" h="1826703">
                  <a:moveTo>
                    <a:pt x="146050" y="1826703"/>
                  </a:moveTo>
                  <a:lnTo>
                    <a:pt x="1789880" y="1826703"/>
                  </a:lnTo>
                  <a:cubicBezTo>
                    <a:pt x="1869890" y="1826703"/>
                    <a:pt x="1935930" y="1760663"/>
                    <a:pt x="1935930" y="1680653"/>
                  </a:cubicBezTo>
                  <a:lnTo>
                    <a:pt x="1935930" y="146050"/>
                  </a:lnTo>
                  <a:cubicBezTo>
                    <a:pt x="1935930" y="66040"/>
                    <a:pt x="1869890" y="0"/>
                    <a:pt x="1789880" y="0"/>
                  </a:cubicBezTo>
                  <a:lnTo>
                    <a:pt x="146050" y="0"/>
                  </a:lnTo>
                  <a:cubicBezTo>
                    <a:pt x="66040" y="0"/>
                    <a:pt x="0" y="66040"/>
                    <a:pt x="0" y="146050"/>
                  </a:cubicBezTo>
                  <a:lnTo>
                    <a:pt x="0" y="1680653"/>
                  </a:lnTo>
                  <a:cubicBezTo>
                    <a:pt x="0" y="1761933"/>
                    <a:pt x="66040" y="1826703"/>
                    <a:pt x="146050" y="1826703"/>
                  </a:cubicBezTo>
                  <a:close/>
                </a:path>
              </a:pathLst>
            </a:custGeom>
            <a:solidFill>
              <a:srgbClr val="FFF3ED"/>
            </a:solidFill>
          </p:spPr>
        </p:sp>
        <p:sp>
          <p:nvSpPr>
            <p:cNvPr id="31" name="Freeform 31"/>
            <p:cNvSpPr/>
            <p:nvPr/>
          </p:nvSpPr>
          <p:spPr>
            <a:xfrm>
              <a:off x="0" y="0"/>
              <a:ext cx="2000700" cy="1895283"/>
            </a:xfrm>
            <a:custGeom>
              <a:avLst/>
              <a:gdLst/>
              <a:ahLst/>
              <a:cxnLst/>
              <a:rect l="l" t="t" r="r" b="b"/>
              <a:pathLst>
                <a:path w="2000700" h="1895283">
                  <a:moveTo>
                    <a:pt x="1937200" y="74930"/>
                  </a:moveTo>
                  <a:cubicBezTo>
                    <a:pt x="1909260" y="30480"/>
                    <a:pt x="1859730" y="0"/>
                    <a:pt x="1802580" y="0"/>
                  </a:cubicBezTo>
                  <a:lnTo>
                    <a:pt x="158750" y="0"/>
                  </a:lnTo>
                  <a:cubicBezTo>
                    <a:pt x="71120" y="0"/>
                    <a:pt x="0" y="71120"/>
                    <a:pt x="0" y="158750"/>
                  </a:cubicBezTo>
                  <a:lnTo>
                    <a:pt x="0" y="1693353"/>
                  </a:lnTo>
                  <a:cubicBezTo>
                    <a:pt x="0" y="1745423"/>
                    <a:pt x="25400" y="1791143"/>
                    <a:pt x="63500" y="1820353"/>
                  </a:cubicBezTo>
                  <a:cubicBezTo>
                    <a:pt x="91440" y="1864803"/>
                    <a:pt x="140970" y="1895283"/>
                    <a:pt x="200519" y="1895283"/>
                  </a:cubicBezTo>
                  <a:lnTo>
                    <a:pt x="1841950" y="1895283"/>
                  </a:lnTo>
                  <a:cubicBezTo>
                    <a:pt x="1929580" y="1895283"/>
                    <a:pt x="2000700" y="1824163"/>
                    <a:pt x="2000700" y="1736533"/>
                  </a:cubicBezTo>
                  <a:lnTo>
                    <a:pt x="2000700" y="201930"/>
                  </a:lnTo>
                  <a:cubicBezTo>
                    <a:pt x="2000700" y="149860"/>
                    <a:pt x="1975300" y="104140"/>
                    <a:pt x="1937200" y="74930"/>
                  </a:cubicBezTo>
                  <a:close/>
                  <a:moveTo>
                    <a:pt x="12700" y="1693353"/>
                  </a:moveTo>
                  <a:lnTo>
                    <a:pt x="12700" y="158750"/>
                  </a:lnTo>
                  <a:cubicBezTo>
                    <a:pt x="12700" y="78740"/>
                    <a:pt x="78740" y="12700"/>
                    <a:pt x="158750" y="12700"/>
                  </a:cubicBezTo>
                  <a:lnTo>
                    <a:pt x="1802580" y="12700"/>
                  </a:lnTo>
                  <a:cubicBezTo>
                    <a:pt x="1882590" y="12700"/>
                    <a:pt x="1948630" y="78740"/>
                    <a:pt x="1948630" y="158750"/>
                  </a:cubicBezTo>
                  <a:lnTo>
                    <a:pt x="1948630" y="1693353"/>
                  </a:lnTo>
                  <a:cubicBezTo>
                    <a:pt x="1948630" y="1773363"/>
                    <a:pt x="1882590" y="1839403"/>
                    <a:pt x="1802580" y="1839403"/>
                  </a:cubicBezTo>
                  <a:lnTo>
                    <a:pt x="158750" y="1839403"/>
                  </a:lnTo>
                  <a:cubicBezTo>
                    <a:pt x="78740" y="1839403"/>
                    <a:pt x="12700" y="1774633"/>
                    <a:pt x="12700" y="1693353"/>
                  </a:cubicBezTo>
                  <a:close/>
                  <a:moveTo>
                    <a:pt x="1989270" y="1736533"/>
                  </a:moveTo>
                  <a:cubicBezTo>
                    <a:pt x="1989270" y="1816543"/>
                    <a:pt x="1921960" y="1882583"/>
                    <a:pt x="1841950" y="1882583"/>
                  </a:cubicBezTo>
                  <a:lnTo>
                    <a:pt x="200519" y="1882583"/>
                  </a:lnTo>
                  <a:cubicBezTo>
                    <a:pt x="157480" y="1882583"/>
                    <a:pt x="120650" y="1866073"/>
                    <a:pt x="93980" y="1838133"/>
                  </a:cubicBezTo>
                  <a:cubicBezTo>
                    <a:pt x="114300" y="1847023"/>
                    <a:pt x="135890" y="1852103"/>
                    <a:pt x="160020" y="1852103"/>
                  </a:cubicBezTo>
                  <a:lnTo>
                    <a:pt x="1803850" y="1852103"/>
                  </a:lnTo>
                  <a:cubicBezTo>
                    <a:pt x="1891480" y="1852103"/>
                    <a:pt x="1962600" y="1780983"/>
                    <a:pt x="1962600" y="1693353"/>
                  </a:cubicBezTo>
                  <a:lnTo>
                    <a:pt x="1962600" y="158750"/>
                  </a:lnTo>
                  <a:cubicBezTo>
                    <a:pt x="1962600" y="140970"/>
                    <a:pt x="1958790" y="123190"/>
                    <a:pt x="1953710" y="106680"/>
                  </a:cubicBezTo>
                  <a:cubicBezTo>
                    <a:pt x="1975300" y="132080"/>
                    <a:pt x="1989270" y="165100"/>
                    <a:pt x="1989270" y="201930"/>
                  </a:cubicBezTo>
                  <a:lnTo>
                    <a:pt x="1989270" y="1736533"/>
                  </a:lnTo>
                  <a:cubicBezTo>
                    <a:pt x="1989270" y="1736533"/>
                    <a:pt x="1989270" y="1736533"/>
                    <a:pt x="1989270" y="1736533"/>
                  </a:cubicBezTo>
                  <a:close/>
                </a:path>
              </a:pathLst>
            </a:custGeom>
            <a:solidFill>
              <a:srgbClr val="704430"/>
            </a:solidFill>
          </p:spPr>
        </p:sp>
      </p:grpSp>
      <p:sp>
        <p:nvSpPr>
          <p:cNvPr id="32" name="TextBox 32"/>
          <p:cNvSpPr txBox="1"/>
          <p:nvPr/>
        </p:nvSpPr>
        <p:spPr>
          <a:xfrm>
            <a:off x="1443672" y="2336196"/>
            <a:ext cx="7578348" cy="6203802"/>
          </a:xfrm>
          <a:prstGeom prst="rect">
            <a:avLst/>
          </a:prstGeom>
        </p:spPr>
        <p:txBody>
          <a:bodyPr lIns="0" tIns="0" rIns="0" bIns="0" rtlCol="0" anchor="t">
            <a:spAutoFit/>
          </a:bodyPr>
          <a:lstStyle/>
          <a:p>
            <a:pPr marL="445425" lvl="1" indent="-222713">
              <a:lnSpc>
                <a:spcPts val="2888"/>
              </a:lnSpc>
              <a:buFont typeface="Arial"/>
              <a:buChar char="•"/>
            </a:pPr>
            <a:r>
              <a:rPr lang="en-US" sz="2063">
                <a:solidFill>
                  <a:srgbClr val="704430"/>
                </a:solidFill>
                <a:latin typeface="Nunito"/>
              </a:rPr>
              <a:t>Mencetak header tabel</a:t>
            </a:r>
          </a:p>
          <a:p>
            <a:pPr marL="445425" lvl="1" indent="-222713">
              <a:lnSpc>
                <a:spcPts val="2888"/>
              </a:lnSpc>
              <a:buFont typeface="Arial"/>
              <a:buChar char="•"/>
            </a:pPr>
            <a:r>
              <a:rPr lang="en-US" sz="2063">
                <a:solidFill>
                  <a:srgbClr val="704430"/>
                </a:solidFill>
                <a:latin typeface="Nunito"/>
              </a:rPr>
              <a:t>melakukan for j in range(0,n) untuk memasukan hasil perhitungan pada tabel</a:t>
            </a:r>
          </a:p>
          <a:p>
            <a:pPr>
              <a:lnSpc>
                <a:spcPts val="2888"/>
              </a:lnSpc>
              <a:spcBef>
                <a:spcPct val="0"/>
              </a:spcBef>
            </a:pPr>
            <a:r>
              <a:rPr lang="en-US" sz="2063">
                <a:solidFill>
                  <a:srgbClr val="704430"/>
                </a:solidFill>
                <a:latin typeface="Nunito"/>
              </a:rPr>
              <a:t>       Mencetak tabel  </a:t>
            </a:r>
          </a:p>
          <a:p>
            <a:pPr marL="445425" lvl="1" indent="-222713">
              <a:lnSpc>
                <a:spcPts val="2888"/>
              </a:lnSpc>
              <a:spcBef>
                <a:spcPct val="0"/>
              </a:spcBef>
              <a:buFont typeface="Arial"/>
              <a:buChar char="•"/>
            </a:pPr>
            <a:r>
              <a:rPr lang="en-US" sz="2063">
                <a:solidFill>
                  <a:srgbClr val="704430"/>
                </a:solidFill>
                <a:latin typeface="Nunito"/>
              </a:rPr>
              <a:t>Menginput banyak titik yang didinginkan dalam interval m=int(input("\nMasukkan banyaknya titik dalam selang : "))</a:t>
            </a:r>
          </a:p>
          <a:p>
            <a:pPr marL="445425" lvl="1" indent="-222713">
              <a:lnSpc>
                <a:spcPts val="2888"/>
              </a:lnSpc>
              <a:spcBef>
                <a:spcPct val="0"/>
              </a:spcBef>
              <a:buFont typeface="Arial"/>
              <a:buChar char="•"/>
            </a:pPr>
            <a:r>
              <a:rPr lang="en-US" sz="2063">
                <a:solidFill>
                  <a:srgbClr val="704430"/>
                </a:solidFill>
                <a:latin typeface="Nunito"/>
              </a:rPr>
              <a:t>Mencetak hasil interpolasi</a:t>
            </a:r>
          </a:p>
          <a:p>
            <a:pPr marL="445425" lvl="1" indent="-222713">
              <a:lnSpc>
                <a:spcPts val="2888"/>
              </a:lnSpc>
              <a:spcBef>
                <a:spcPct val="0"/>
              </a:spcBef>
              <a:buFont typeface="Arial"/>
              <a:buChar char="•"/>
            </a:pPr>
            <a:r>
              <a:rPr lang="en-US" sz="2063">
                <a:solidFill>
                  <a:srgbClr val="704430"/>
                </a:solidFill>
                <a:latin typeface="Nunito"/>
              </a:rPr>
              <a:t>Menginisiasikan nilai awal</a:t>
            </a:r>
          </a:p>
          <a:p>
            <a:pPr>
              <a:lnSpc>
                <a:spcPts val="2888"/>
              </a:lnSpc>
              <a:spcBef>
                <a:spcPct val="0"/>
              </a:spcBef>
            </a:pPr>
            <a:r>
              <a:rPr lang="en-US" sz="2063">
                <a:solidFill>
                  <a:srgbClr val="704430"/>
                </a:solidFill>
                <a:latin typeface="Nunito"/>
              </a:rPr>
              <a:t>       bb = 0</a:t>
            </a:r>
          </a:p>
          <a:p>
            <a:pPr>
              <a:lnSpc>
                <a:spcPts val="2888"/>
              </a:lnSpc>
              <a:spcBef>
                <a:spcPct val="0"/>
              </a:spcBef>
            </a:pPr>
            <a:r>
              <a:rPr lang="en-US" sz="2063">
                <a:solidFill>
                  <a:srgbClr val="704430"/>
                </a:solidFill>
                <a:latin typeface="Nunito"/>
              </a:rPr>
              <a:t>       ba = 0</a:t>
            </a:r>
          </a:p>
          <a:p>
            <a:pPr>
              <a:lnSpc>
                <a:spcPts val="2888"/>
              </a:lnSpc>
              <a:spcBef>
                <a:spcPct val="0"/>
              </a:spcBef>
            </a:pPr>
            <a:r>
              <a:rPr lang="en-US" sz="2063">
                <a:solidFill>
                  <a:srgbClr val="704430"/>
                </a:solidFill>
                <a:latin typeface="Nunito"/>
              </a:rPr>
              <a:t>       xl = 0</a:t>
            </a:r>
          </a:p>
          <a:p>
            <a:pPr>
              <a:lnSpc>
                <a:spcPts val="2888"/>
              </a:lnSpc>
              <a:spcBef>
                <a:spcPct val="0"/>
              </a:spcBef>
            </a:pPr>
            <a:r>
              <a:rPr lang="en-US" sz="2063">
                <a:solidFill>
                  <a:srgbClr val="704430"/>
                </a:solidFill>
                <a:latin typeface="Nunito"/>
              </a:rPr>
              <a:t>       S = 0 </a:t>
            </a:r>
          </a:p>
          <a:p>
            <a:pPr marL="445425" lvl="1" indent="-222713">
              <a:lnSpc>
                <a:spcPts val="2888"/>
              </a:lnSpc>
              <a:spcBef>
                <a:spcPct val="0"/>
              </a:spcBef>
              <a:buFont typeface="Arial"/>
              <a:buChar char="•"/>
            </a:pPr>
            <a:r>
              <a:rPr lang="en-US" sz="2063">
                <a:solidFill>
                  <a:srgbClr val="704430"/>
                </a:solidFill>
                <a:latin typeface="Nunito"/>
              </a:rPr>
              <a:t>Melakukan for j in range(0,n):</a:t>
            </a:r>
          </a:p>
          <a:p>
            <a:pPr>
              <a:lnSpc>
                <a:spcPts val="2888"/>
              </a:lnSpc>
              <a:spcBef>
                <a:spcPct val="0"/>
              </a:spcBef>
            </a:pPr>
            <a:r>
              <a:rPr lang="en-US" sz="2063">
                <a:solidFill>
                  <a:srgbClr val="704430"/>
                </a:solidFill>
                <a:latin typeface="Nunito"/>
              </a:rPr>
              <a:t>        menginisiasikan</a:t>
            </a:r>
          </a:p>
          <a:p>
            <a:pPr>
              <a:lnSpc>
                <a:spcPts val="2888"/>
              </a:lnSpc>
              <a:spcBef>
                <a:spcPct val="0"/>
              </a:spcBef>
            </a:pPr>
            <a:r>
              <a:rPr lang="en-US" sz="2063">
                <a:solidFill>
                  <a:srgbClr val="704430"/>
                </a:solidFill>
                <a:latin typeface="Nunito"/>
              </a:rPr>
              <a:t>        bb=x[j]</a:t>
            </a:r>
          </a:p>
          <a:p>
            <a:pPr>
              <a:lnSpc>
                <a:spcPts val="2888"/>
              </a:lnSpc>
              <a:spcBef>
                <a:spcPct val="0"/>
              </a:spcBef>
            </a:pPr>
            <a:r>
              <a:rPr lang="en-US" sz="2063">
                <a:solidFill>
                  <a:srgbClr val="704430"/>
                </a:solidFill>
                <a:latin typeface="Nunito"/>
              </a:rPr>
              <a:t>        ba=x[j+1] </a:t>
            </a:r>
          </a:p>
          <a:p>
            <a:pPr>
              <a:lnSpc>
                <a:spcPts val="2888"/>
              </a:lnSpc>
            </a:pPr>
            <a:endParaRPr lang="en-US" sz="2063">
              <a:solidFill>
                <a:srgbClr val="704430"/>
              </a:solidFill>
              <a:latin typeface="Nunito"/>
            </a:endParaRPr>
          </a:p>
        </p:txBody>
      </p:sp>
      <p:grpSp>
        <p:nvGrpSpPr>
          <p:cNvPr id="33" name="Group 33"/>
          <p:cNvGrpSpPr/>
          <p:nvPr/>
        </p:nvGrpSpPr>
        <p:grpSpPr>
          <a:xfrm>
            <a:off x="15975778" y="1260410"/>
            <a:ext cx="245953" cy="245953"/>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8A46F"/>
            </a:solidFill>
          </p:spPr>
        </p:sp>
      </p:grpSp>
      <p:grpSp>
        <p:nvGrpSpPr>
          <p:cNvPr id="35" name="Group 35"/>
          <p:cNvGrpSpPr/>
          <p:nvPr/>
        </p:nvGrpSpPr>
        <p:grpSpPr>
          <a:xfrm>
            <a:off x="15263101" y="1309933"/>
            <a:ext cx="245953" cy="245953"/>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8A46F"/>
            </a:solidFill>
          </p:spPr>
        </p:sp>
      </p:grpSp>
      <p:grpSp>
        <p:nvGrpSpPr>
          <p:cNvPr id="37" name="Group 37"/>
          <p:cNvGrpSpPr/>
          <p:nvPr/>
        </p:nvGrpSpPr>
        <p:grpSpPr>
          <a:xfrm>
            <a:off x="14553165" y="1309933"/>
            <a:ext cx="245953" cy="245953"/>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8A46F"/>
            </a:solidFill>
          </p:spPr>
        </p:sp>
      </p:grpSp>
      <p:sp>
        <p:nvSpPr>
          <p:cNvPr id="39" name="AutoShape 39"/>
          <p:cNvSpPr/>
          <p:nvPr/>
        </p:nvSpPr>
        <p:spPr>
          <a:xfrm rot="5400000">
            <a:off x="13594284" y="1355026"/>
            <a:ext cx="354094" cy="0"/>
          </a:xfrm>
          <a:prstGeom prst="line">
            <a:avLst/>
          </a:prstGeom>
          <a:ln w="47625" cap="rnd">
            <a:solidFill>
              <a:srgbClr val="704430"/>
            </a:solidFill>
            <a:prstDash val="solid"/>
            <a:headEnd type="none" w="sm" len="sm"/>
            <a:tailEnd type="none" w="sm" len="sm"/>
          </a:ln>
        </p:spPr>
      </p:sp>
      <p:sp>
        <p:nvSpPr>
          <p:cNvPr id="40" name="AutoShape 40"/>
          <p:cNvSpPr/>
          <p:nvPr/>
        </p:nvSpPr>
        <p:spPr>
          <a:xfrm rot="5400000">
            <a:off x="13618096" y="1355026"/>
            <a:ext cx="354094" cy="0"/>
          </a:xfrm>
          <a:prstGeom prst="line">
            <a:avLst/>
          </a:prstGeom>
          <a:ln w="47625" cap="rnd">
            <a:solidFill>
              <a:srgbClr val="704430"/>
            </a:solidFill>
            <a:prstDash val="solid"/>
            <a:headEnd type="none" w="sm" len="sm"/>
            <a:tailEnd type="none" w="sm" len="sm"/>
          </a:ln>
        </p:spPr>
      </p:sp>
      <p:sp>
        <p:nvSpPr>
          <p:cNvPr id="41" name="TextBox 41"/>
          <p:cNvSpPr txBox="1"/>
          <p:nvPr/>
        </p:nvSpPr>
        <p:spPr>
          <a:xfrm>
            <a:off x="9868689" y="2008449"/>
            <a:ext cx="6975639" cy="7042312"/>
          </a:xfrm>
          <a:prstGeom prst="rect">
            <a:avLst/>
          </a:prstGeom>
        </p:spPr>
        <p:txBody>
          <a:bodyPr wrap="square" lIns="0" tIns="0" rIns="0" bIns="0" rtlCol="0" anchor="t">
            <a:spAutoFit/>
          </a:bodyPr>
          <a:lstStyle/>
          <a:p>
            <a:pPr>
              <a:lnSpc>
                <a:spcPts val="2880"/>
              </a:lnSpc>
            </a:pPr>
            <a:r>
              <a:rPr lang="en-US" sz="1800" dirty="0">
                <a:solidFill>
                  <a:srgbClr val="704430"/>
                </a:solidFill>
                <a:latin typeface="Nunito"/>
              </a:rPr>
              <a:t>          </a:t>
            </a:r>
            <a:r>
              <a:rPr lang="en-US" sz="1800" dirty="0" err="1">
                <a:solidFill>
                  <a:srgbClr val="704430"/>
                </a:solidFill>
                <a:latin typeface="Nunito"/>
              </a:rPr>
              <a:t>melakukan</a:t>
            </a:r>
            <a:r>
              <a:rPr lang="en-US" sz="1800" dirty="0">
                <a:solidFill>
                  <a:srgbClr val="704430"/>
                </a:solidFill>
                <a:latin typeface="Nunito"/>
              </a:rPr>
              <a:t> for </a:t>
            </a:r>
            <a:r>
              <a:rPr lang="en-US" sz="1800" dirty="0" err="1">
                <a:solidFill>
                  <a:srgbClr val="704430"/>
                </a:solidFill>
                <a:latin typeface="Nunito"/>
              </a:rPr>
              <a:t>i</a:t>
            </a:r>
            <a:r>
              <a:rPr lang="en-US" sz="1800" dirty="0">
                <a:solidFill>
                  <a:srgbClr val="704430"/>
                </a:solidFill>
                <a:latin typeface="Nunito"/>
              </a:rPr>
              <a:t> in range(0, m+1)</a:t>
            </a:r>
          </a:p>
          <a:p>
            <a:pPr>
              <a:lnSpc>
                <a:spcPts val="2880"/>
              </a:lnSpc>
            </a:pPr>
            <a:r>
              <a:rPr lang="en-US" sz="1800" dirty="0">
                <a:solidFill>
                  <a:srgbClr val="704430"/>
                </a:solidFill>
                <a:latin typeface="Nunito"/>
              </a:rPr>
              <a:t>          </a:t>
            </a:r>
            <a:r>
              <a:rPr lang="en-US" sz="1800" dirty="0" err="1">
                <a:solidFill>
                  <a:srgbClr val="704430"/>
                </a:solidFill>
                <a:latin typeface="Nunito"/>
              </a:rPr>
              <a:t>menginisiasikan</a:t>
            </a:r>
            <a:r>
              <a:rPr lang="en-US" sz="1800" dirty="0">
                <a:solidFill>
                  <a:srgbClr val="704430"/>
                </a:solidFill>
                <a:latin typeface="Nunito"/>
              </a:rPr>
              <a:t> </a:t>
            </a:r>
          </a:p>
          <a:p>
            <a:pPr>
              <a:lnSpc>
                <a:spcPts val="2880"/>
              </a:lnSpc>
            </a:pPr>
            <a:r>
              <a:rPr lang="en-US" sz="1800" dirty="0">
                <a:solidFill>
                  <a:srgbClr val="704430"/>
                </a:solidFill>
                <a:latin typeface="Nunito"/>
              </a:rPr>
              <a:t>          xl=bb+((</a:t>
            </a:r>
            <a:r>
              <a:rPr lang="en-US" sz="1800" dirty="0" err="1">
                <a:solidFill>
                  <a:srgbClr val="704430"/>
                </a:solidFill>
                <a:latin typeface="Nunito"/>
              </a:rPr>
              <a:t>i</a:t>
            </a:r>
            <a:r>
              <a:rPr lang="en-US" sz="1800" dirty="0">
                <a:solidFill>
                  <a:srgbClr val="704430"/>
                </a:solidFill>
                <a:latin typeface="Nunito"/>
              </a:rPr>
              <a:t>*(</a:t>
            </a:r>
            <a:r>
              <a:rPr lang="en-US" sz="1800" dirty="0" err="1">
                <a:solidFill>
                  <a:srgbClr val="704430"/>
                </a:solidFill>
                <a:latin typeface="Nunito"/>
              </a:rPr>
              <a:t>ba</a:t>
            </a:r>
            <a:r>
              <a:rPr lang="en-US" sz="1800" dirty="0">
                <a:solidFill>
                  <a:srgbClr val="704430"/>
                </a:solidFill>
                <a:latin typeface="Nunito"/>
              </a:rPr>
              <a:t>-bb))/m)</a:t>
            </a:r>
          </a:p>
          <a:p>
            <a:pPr>
              <a:lnSpc>
                <a:spcPts val="2880"/>
              </a:lnSpc>
            </a:pPr>
            <a:r>
              <a:rPr lang="en-US" sz="1800" dirty="0">
                <a:solidFill>
                  <a:srgbClr val="704430"/>
                </a:solidFill>
                <a:latin typeface="Nunito"/>
              </a:rPr>
              <a:t>          S= a[j]+(b[j]*(xl-x[j]))+(c[j]* (xl-x[j]))+(d[j]*(xl-x[j]))</a:t>
            </a:r>
          </a:p>
          <a:p>
            <a:pPr>
              <a:lnSpc>
                <a:spcPts val="2880"/>
              </a:lnSpc>
            </a:pPr>
            <a:r>
              <a:rPr lang="en-US" sz="1800" dirty="0">
                <a:solidFill>
                  <a:srgbClr val="704430"/>
                </a:solidFill>
                <a:latin typeface="Nunito"/>
              </a:rPr>
              <a:t>          </a:t>
            </a:r>
            <a:r>
              <a:rPr lang="en-US" sz="1800" dirty="0" err="1">
                <a:solidFill>
                  <a:srgbClr val="704430"/>
                </a:solidFill>
                <a:latin typeface="Nunito"/>
              </a:rPr>
              <a:t>mencetak</a:t>
            </a:r>
            <a:r>
              <a:rPr lang="en-US" sz="1800" dirty="0">
                <a:solidFill>
                  <a:srgbClr val="704430"/>
                </a:solidFill>
                <a:latin typeface="Nunito"/>
              </a:rPr>
              <a:t> </a:t>
            </a:r>
            <a:r>
              <a:rPr lang="en-US" sz="1800" dirty="0" err="1">
                <a:solidFill>
                  <a:srgbClr val="704430"/>
                </a:solidFill>
                <a:latin typeface="Nunito"/>
              </a:rPr>
              <a:t>hasil</a:t>
            </a:r>
            <a:r>
              <a:rPr lang="en-US" sz="1800" dirty="0">
                <a:solidFill>
                  <a:srgbClr val="704430"/>
                </a:solidFill>
                <a:latin typeface="Nunito"/>
              </a:rPr>
              <a:t> </a:t>
            </a:r>
            <a:r>
              <a:rPr lang="en-US" sz="1800" dirty="0" err="1">
                <a:solidFill>
                  <a:srgbClr val="704430"/>
                </a:solidFill>
                <a:latin typeface="Nunito"/>
              </a:rPr>
              <a:t>perhitungan</a:t>
            </a:r>
            <a:endParaRPr lang="en-US" sz="1800" dirty="0">
              <a:solidFill>
                <a:srgbClr val="704430"/>
              </a:solidFill>
              <a:latin typeface="Nunito"/>
            </a:endParaRPr>
          </a:p>
          <a:p>
            <a:pPr marL="388620" lvl="1" indent="-194310">
              <a:lnSpc>
                <a:spcPts val="2880"/>
              </a:lnSpc>
              <a:buFont typeface="Arial"/>
              <a:buChar char="•"/>
            </a:pPr>
            <a:r>
              <a:rPr lang="en-US" sz="1800" dirty="0" err="1">
                <a:solidFill>
                  <a:srgbClr val="704430"/>
                </a:solidFill>
                <a:latin typeface="Nunito"/>
              </a:rPr>
              <a:t>Mencetak</a:t>
            </a:r>
            <a:r>
              <a:rPr lang="en-US" sz="1800" dirty="0">
                <a:solidFill>
                  <a:srgbClr val="704430"/>
                </a:solidFill>
                <a:latin typeface="Nunito"/>
              </a:rPr>
              <a:t> </a:t>
            </a:r>
            <a:r>
              <a:rPr lang="en-US" sz="1800" dirty="0" err="1">
                <a:solidFill>
                  <a:srgbClr val="704430"/>
                </a:solidFill>
                <a:latin typeface="Nunito"/>
              </a:rPr>
              <a:t>judul</a:t>
            </a:r>
            <a:r>
              <a:rPr lang="en-US" sz="1800" dirty="0">
                <a:solidFill>
                  <a:srgbClr val="704430"/>
                </a:solidFill>
                <a:latin typeface="Nunito"/>
              </a:rPr>
              <a:t> </a:t>
            </a:r>
            <a:r>
              <a:rPr lang="en-US" sz="1800" dirty="0" err="1">
                <a:solidFill>
                  <a:srgbClr val="704430"/>
                </a:solidFill>
                <a:latin typeface="Nunito"/>
              </a:rPr>
              <a:t>grafik</a:t>
            </a:r>
            <a:r>
              <a:rPr lang="en-US" sz="1800" dirty="0">
                <a:solidFill>
                  <a:srgbClr val="704430"/>
                </a:solidFill>
                <a:latin typeface="Nunito"/>
              </a:rPr>
              <a:t> cubic spline</a:t>
            </a:r>
          </a:p>
          <a:p>
            <a:pPr marL="388620" lvl="1" indent="-194310">
              <a:lnSpc>
                <a:spcPts val="2880"/>
              </a:lnSpc>
              <a:buFont typeface="Arial"/>
              <a:buChar char="•"/>
            </a:pPr>
            <a:r>
              <a:rPr lang="en-US" sz="1800" dirty="0" err="1">
                <a:solidFill>
                  <a:srgbClr val="704430"/>
                </a:solidFill>
                <a:latin typeface="Nunito"/>
              </a:rPr>
              <a:t>Membuat</a:t>
            </a:r>
            <a:r>
              <a:rPr lang="en-US" sz="1800" dirty="0">
                <a:solidFill>
                  <a:srgbClr val="704430"/>
                </a:solidFill>
                <a:latin typeface="Nunito"/>
              </a:rPr>
              <a:t> </a:t>
            </a:r>
            <a:r>
              <a:rPr lang="en-US" sz="1800" dirty="0" err="1">
                <a:solidFill>
                  <a:srgbClr val="704430"/>
                </a:solidFill>
                <a:latin typeface="Nunito"/>
              </a:rPr>
              <a:t>fungsi</a:t>
            </a:r>
            <a:r>
              <a:rPr lang="en-US" sz="1800" dirty="0">
                <a:solidFill>
                  <a:srgbClr val="704430"/>
                </a:solidFill>
                <a:latin typeface="Nunito"/>
              </a:rPr>
              <a:t> matplotlib </a:t>
            </a:r>
            <a:r>
              <a:rPr lang="en-US" sz="1800" dirty="0" err="1">
                <a:solidFill>
                  <a:srgbClr val="704430"/>
                </a:solidFill>
                <a:latin typeface="Nunito"/>
              </a:rPr>
              <a:t>untuk</a:t>
            </a:r>
            <a:r>
              <a:rPr lang="en-US" sz="1800" dirty="0">
                <a:solidFill>
                  <a:srgbClr val="704430"/>
                </a:solidFill>
                <a:latin typeface="Nunito"/>
              </a:rPr>
              <a:t> </a:t>
            </a:r>
            <a:r>
              <a:rPr lang="en-US" sz="1800" dirty="0" err="1">
                <a:solidFill>
                  <a:srgbClr val="704430"/>
                </a:solidFill>
                <a:latin typeface="Nunito"/>
              </a:rPr>
              <a:t>menampilkan</a:t>
            </a:r>
            <a:r>
              <a:rPr lang="en-US" sz="1800" dirty="0">
                <a:solidFill>
                  <a:srgbClr val="704430"/>
                </a:solidFill>
                <a:latin typeface="Nunito"/>
              </a:rPr>
              <a:t> tittle, scatter, plot, x label, y label, axis, dan grid</a:t>
            </a:r>
          </a:p>
          <a:p>
            <a:pPr>
              <a:lnSpc>
                <a:spcPts val="2880"/>
              </a:lnSpc>
            </a:pPr>
            <a:r>
              <a:rPr lang="en-US" sz="1800" dirty="0">
                <a:solidFill>
                  <a:srgbClr val="704430"/>
                </a:solidFill>
                <a:latin typeface="Nunito"/>
              </a:rPr>
              <a:t>      </a:t>
            </a:r>
            <a:r>
              <a:rPr lang="en-US" sz="1800" dirty="0" err="1">
                <a:solidFill>
                  <a:srgbClr val="704430"/>
                </a:solidFill>
                <a:latin typeface="Nunito"/>
              </a:rPr>
              <a:t>plt.title</a:t>
            </a:r>
            <a:r>
              <a:rPr lang="en-US" sz="1800" dirty="0">
                <a:solidFill>
                  <a:srgbClr val="704430"/>
                </a:solidFill>
                <a:latin typeface="Nunito"/>
              </a:rPr>
              <a:t>('Cubic Spline')</a:t>
            </a:r>
          </a:p>
          <a:p>
            <a:pPr>
              <a:lnSpc>
                <a:spcPts val="2880"/>
              </a:lnSpc>
            </a:pPr>
            <a:r>
              <a:rPr lang="en-US" sz="1800" dirty="0">
                <a:solidFill>
                  <a:srgbClr val="704430"/>
                </a:solidFill>
                <a:latin typeface="Nunito"/>
              </a:rPr>
              <a:t>      </a:t>
            </a:r>
            <a:r>
              <a:rPr lang="en-US" sz="1800" dirty="0" err="1">
                <a:solidFill>
                  <a:srgbClr val="704430"/>
                </a:solidFill>
                <a:latin typeface="Nunito"/>
              </a:rPr>
              <a:t>plt.scatter</a:t>
            </a:r>
            <a:r>
              <a:rPr lang="en-US" sz="1800" dirty="0">
                <a:solidFill>
                  <a:srgbClr val="704430"/>
                </a:solidFill>
                <a:latin typeface="Nunito"/>
              </a:rPr>
              <a:t>(x, </a:t>
            </a:r>
            <a:r>
              <a:rPr lang="en-US" sz="1800" dirty="0" err="1">
                <a:solidFill>
                  <a:srgbClr val="704430"/>
                </a:solidFill>
                <a:latin typeface="Nunito"/>
              </a:rPr>
              <a:t>y,color</a:t>
            </a:r>
            <a:r>
              <a:rPr lang="en-US" sz="1800" dirty="0">
                <a:solidFill>
                  <a:srgbClr val="704430"/>
                </a:solidFill>
                <a:latin typeface="Nunito"/>
              </a:rPr>
              <a:t>="b")</a:t>
            </a:r>
          </a:p>
          <a:p>
            <a:pPr>
              <a:lnSpc>
                <a:spcPts val="2880"/>
              </a:lnSpc>
            </a:pPr>
            <a:r>
              <a:rPr lang="en-US" sz="1800" dirty="0">
                <a:solidFill>
                  <a:srgbClr val="704430"/>
                </a:solidFill>
                <a:latin typeface="Nunito"/>
              </a:rPr>
              <a:t>      </a:t>
            </a:r>
            <a:r>
              <a:rPr lang="en-US" sz="1800" dirty="0" err="1">
                <a:solidFill>
                  <a:srgbClr val="704430"/>
                </a:solidFill>
                <a:latin typeface="Nunito"/>
              </a:rPr>
              <a:t>plt.plot</a:t>
            </a:r>
            <a:r>
              <a:rPr lang="en-US" sz="1800" dirty="0">
                <a:solidFill>
                  <a:srgbClr val="704430"/>
                </a:solidFill>
                <a:latin typeface="Nunito"/>
              </a:rPr>
              <a:t>(x, y, color="r") </a:t>
            </a:r>
          </a:p>
          <a:p>
            <a:pPr>
              <a:lnSpc>
                <a:spcPts val="2880"/>
              </a:lnSpc>
            </a:pPr>
            <a:r>
              <a:rPr lang="en-US" sz="1800" dirty="0">
                <a:solidFill>
                  <a:srgbClr val="704430"/>
                </a:solidFill>
                <a:latin typeface="Nunito"/>
              </a:rPr>
              <a:t>      </a:t>
            </a:r>
            <a:r>
              <a:rPr lang="en-US" sz="1800" dirty="0" err="1">
                <a:solidFill>
                  <a:srgbClr val="704430"/>
                </a:solidFill>
                <a:latin typeface="Nunito"/>
              </a:rPr>
              <a:t>plt.xlabel</a:t>
            </a:r>
            <a:r>
              <a:rPr lang="en-US" sz="1800" dirty="0">
                <a:solidFill>
                  <a:srgbClr val="704430"/>
                </a:solidFill>
                <a:latin typeface="Nunito"/>
              </a:rPr>
              <a:t>('x') </a:t>
            </a:r>
          </a:p>
          <a:p>
            <a:pPr>
              <a:lnSpc>
                <a:spcPts val="2880"/>
              </a:lnSpc>
            </a:pPr>
            <a:r>
              <a:rPr lang="en-US" sz="1800" dirty="0">
                <a:solidFill>
                  <a:srgbClr val="704430"/>
                </a:solidFill>
                <a:latin typeface="Nunito"/>
              </a:rPr>
              <a:t>      </a:t>
            </a:r>
            <a:r>
              <a:rPr lang="en-US" sz="1800" dirty="0" err="1">
                <a:solidFill>
                  <a:srgbClr val="704430"/>
                </a:solidFill>
                <a:latin typeface="Nunito"/>
              </a:rPr>
              <a:t>plt.ylabel</a:t>
            </a:r>
            <a:r>
              <a:rPr lang="en-US" sz="1800" dirty="0">
                <a:solidFill>
                  <a:srgbClr val="704430"/>
                </a:solidFill>
                <a:latin typeface="Nunito"/>
              </a:rPr>
              <a:t>('y')</a:t>
            </a:r>
          </a:p>
          <a:p>
            <a:pPr>
              <a:lnSpc>
                <a:spcPts val="2880"/>
              </a:lnSpc>
            </a:pPr>
            <a:r>
              <a:rPr lang="en-US" sz="1800" dirty="0">
                <a:solidFill>
                  <a:srgbClr val="704430"/>
                </a:solidFill>
                <a:latin typeface="Nunito"/>
              </a:rPr>
              <a:t>      </a:t>
            </a:r>
            <a:r>
              <a:rPr lang="en-US" sz="1800" dirty="0" err="1">
                <a:solidFill>
                  <a:srgbClr val="704430"/>
                </a:solidFill>
                <a:latin typeface="Nunito"/>
              </a:rPr>
              <a:t>plt.axis</a:t>
            </a:r>
            <a:r>
              <a:rPr lang="en-US" sz="1800" dirty="0">
                <a:solidFill>
                  <a:srgbClr val="704430"/>
                </a:solidFill>
                <a:latin typeface="Nunito"/>
              </a:rPr>
              <a:t>('equal')</a:t>
            </a:r>
          </a:p>
          <a:p>
            <a:pPr>
              <a:lnSpc>
                <a:spcPts val="2880"/>
              </a:lnSpc>
            </a:pPr>
            <a:r>
              <a:rPr lang="en-US" sz="1800" dirty="0">
                <a:solidFill>
                  <a:srgbClr val="704430"/>
                </a:solidFill>
                <a:latin typeface="Nunito"/>
              </a:rPr>
              <a:t>      </a:t>
            </a:r>
            <a:r>
              <a:rPr lang="en-US" sz="1800" dirty="0" err="1">
                <a:solidFill>
                  <a:srgbClr val="704430"/>
                </a:solidFill>
                <a:latin typeface="Nunito"/>
              </a:rPr>
              <a:t>plt.grid</a:t>
            </a:r>
            <a:r>
              <a:rPr lang="en-US" sz="1800" dirty="0">
                <a:solidFill>
                  <a:srgbClr val="704430"/>
                </a:solidFill>
                <a:latin typeface="Nunito"/>
              </a:rPr>
              <a:t>()</a:t>
            </a:r>
          </a:p>
          <a:p>
            <a:pPr>
              <a:lnSpc>
                <a:spcPts val="2880"/>
              </a:lnSpc>
            </a:pPr>
            <a:r>
              <a:rPr lang="en-US" sz="1800" dirty="0">
                <a:solidFill>
                  <a:srgbClr val="704430"/>
                </a:solidFill>
                <a:latin typeface="Nunito"/>
              </a:rPr>
              <a:t>      </a:t>
            </a:r>
            <a:r>
              <a:rPr lang="en-US" sz="1800" dirty="0" err="1">
                <a:solidFill>
                  <a:srgbClr val="704430"/>
                </a:solidFill>
                <a:latin typeface="Nunito"/>
              </a:rPr>
              <a:t>plt.show</a:t>
            </a:r>
            <a:r>
              <a:rPr lang="en-US" sz="1800" dirty="0">
                <a:solidFill>
                  <a:srgbClr val="704430"/>
                </a:solidFill>
                <a:latin typeface="Nunito"/>
              </a:rPr>
              <a:t>()</a:t>
            </a:r>
          </a:p>
          <a:p>
            <a:pPr marL="388620" lvl="1" indent="-194310">
              <a:lnSpc>
                <a:spcPts val="2880"/>
              </a:lnSpc>
              <a:buFont typeface="Arial"/>
              <a:buChar char="•"/>
            </a:pPr>
            <a:r>
              <a:rPr lang="en-US" sz="1800" dirty="0" err="1">
                <a:solidFill>
                  <a:srgbClr val="704430"/>
                </a:solidFill>
                <a:latin typeface="Nunito"/>
              </a:rPr>
              <a:t>Mencetak</a:t>
            </a:r>
            <a:r>
              <a:rPr lang="en-US" sz="1800" dirty="0">
                <a:solidFill>
                  <a:srgbClr val="704430"/>
                </a:solidFill>
                <a:latin typeface="Nunito"/>
              </a:rPr>
              <a:t> </a:t>
            </a:r>
            <a:r>
              <a:rPr lang="en-US" sz="1800" dirty="0" err="1">
                <a:solidFill>
                  <a:srgbClr val="704430"/>
                </a:solidFill>
                <a:latin typeface="Nunito"/>
              </a:rPr>
              <a:t>grafik</a:t>
            </a:r>
            <a:endParaRPr lang="en-US" sz="1800" dirty="0">
              <a:solidFill>
                <a:srgbClr val="704430"/>
              </a:solidFill>
              <a:latin typeface="Nunito"/>
            </a:endParaRPr>
          </a:p>
          <a:p>
            <a:pPr marL="388620" lvl="1" indent="-194310">
              <a:lnSpc>
                <a:spcPts val="2880"/>
              </a:lnSpc>
              <a:buFont typeface="Arial"/>
              <a:buChar char="•"/>
            </a:pPr>
            <a:r>
              <a:rPr lang="en-US" sz="1800" dirty="0" err="1">
                <a:solidFill>
                  <a:srgbClr val="704430"/>
                </a:solidFill>
                <a:latin typeface="Nunito"/>
              </a:rPr>
              <a:t>Selesai</a:t>
            </a:r>
            <a:endParaRPr lang="en-US" sz="1800" dirty="0">
              <a:solidFill>
                <a:srgbClr val="704430"/>
              </a:solidFill>
              <a:latin typeface="Nunito"/>
            </a:endParaRPr>
          </a:p>
          <a:p>
            <a:pPr>
              <a:lnSpc>
                <a:spcPts val="2880"/>
              </a:lnSpc>
            </a:pPr>
            <a:endParaRPr lang="en-US" sz="1800" dirty="0">
              <a:solidFill>
                <a:srgbClr val="704430"/>
              </a:solidFill>
              <a:latin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sp>
        <p:nvSpPr>
          <p:cNvPr id="3" name="AutoShape 3"/>
          <p:cNvSpPr/>
          <p:nvPr/>
        </p:nvSpPr>
        <p:spPr>
          <a:xfrm>
            <a:off x="13568138" y="633223"/>
            <a:ext cx="354094" cy="0"/>
          </a:xfrm>
          <a:prstGeom prst="line">
            <a:avLst/>
          </a:prstGeom>
          <a:ln w="47625" cap="rnd">
            <a:solidFill>
              <a:srgbClr val="704430"/>
            </a:solidFill>
            <a:prstDash val="solid"/>
            <a:headEnd type="none" w="sm" len="sm"/>
            <a:tailEnd type="none" w="sm" len="sm"/>
          </a:ln>
        </p:spPr>
      </p:sp>
      <p:grpSp>
        <p:nvGrpSpPr>
          <p:cNvPr id="4" name="Group 4"/>
          <p:cNvGrpSpPr/>
          <p:nvPr/>
        </p:nvGrpSpPr>
        <p:grpSpPr>
          <a:xfrm>
            <a:off x="15819082" y="510247"/>
            <a:ext cx="245953" cy="24595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6" name="Group 6"/>
          <p:cNvGrpSpPr/>
          <p:nvPr/>
        </p:nvGrpSpPr>
        <p:grpSpPr>
          <a:xfrm>
            <a:off x="16300544" y="510247"/>
            <a:ext cx="245953" cy="24595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8" name="Group 8"/>
          <p:cNvGrpSpPr/>
          <p:nvPr/>
        </p:nvGrpSpPr>
        <p:grpSpPr>
          <a:xfrm>
            <a:off x="16782006" y="510247"/>
            <a:ext cx="245953" cy="24595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10" name="Group 10"/>
          <p:cNvGrpSpPr/>
          <p:nvPr/>
        </p:nvGrpSpPr>
        <p:grpSpPr>
          <a:xfrm>
            <a:off x="1028700" y="275446"/>
            <a:ext cx="5761211" cy="9736107"/>
            <a:chOff x="0" y="0"/>
            <a:chExt cx="1474058" cy="2491070"/>
          </a:xfrm>
        </p:grpSpPr>
        <p:sp>
          <p:nvSpPr>
            <p:cNvPr id="11" name="Freeform 11"/>
            <p:cNvSpPr/>
            <p:nvPr/>
          </p:nvSpPr>
          <p:spPr>
            <a:xfrm>
              <a:off x="92710" y="106680"/>
              <a:ext cx="1369918" cy="2371690"/>
            </a:xfrm>
            <a:custGeom>
              <a:avLst/>
              <a:gdLst/>
              <a:ahLst/>
              <a:cxnLst/>
              <a:rect l="l" t="t" r="r" b="b"/>
              <a:pathLst>
                <a:path w="1369918" h="2371690">
                  <a:moveTo>
                    <a:pt x="1343248" y="2182461"/>
                  </a:moveTo>
                  <a:cubicBezTo>
                    <a:pt x="1343248" y="2270090"/>
                    <a:pt x="1267048" y="2341211"/>
                    <a:pt x="1185768" y="2341211"/>
                  </a:cubicBezTo>
                  <a:lnTo>
                    <a:pt x="66040" y="2341211"/>
                  </a:lnTo>
                  <a:cubicBezTo>
                    <a:pt x="43180" y="2341211"/>
                    <a:pt x="20320" y="2336130"/>
                    <a:pt x="0" y="2327240"/>
                  </a:cubicBezTo>
                  <a:cubicBezTo>
                    <a:pt x="26670" y="2355180"/>
                    <a:pt x="63500" y="2371690"/>
                    <a:pt x="102858" y="2371690"/>
                  </a:cubicBezTo>
                  <a:lnTo>
                    <a:pt x="1223868" y="2371690"/>
                  </a:lnTo>
                  <a:cubicBezTo>
                    <a:pt x="1303878" y="2371690"/>
                    <a:pt x="1369918" y="2305650"/>
                    <a:pt x="1369918" y="2225640"/>
                  </a:cubicBezTo>
                  <a:lnTo>
                    <a:pt x="1369918" y="95250"/>
                  </a:lnTo>
                  <a:cubicBezTo>
                    <a:pt x="1369918" y="58420"/>
                    <a:pt x="1355948" y="25400"/>
                    <a:pt x="1334358" y="0"/>
                  </a:cubicBezTo>
                  <a:cubicBezTo>
                    <a:pt x="1340708" y="16510"/>
                    <a:pt x="1343248" y="34290"/>
                    <a:pt x="1343248" y="52070"/>
                  </a:cubicBezTo>
                  <a:lnTo>
                    <a:pt x="1343248" y="2182461"/>
                  </a:lnTo>
                  <a:lnTo>
                    <a:pt x="1343248" y="2182461"/>
                  </a:lnTo>
                  <a:close/>
                </a:path>
              </a:pathLst>
            </a:custGeom>
            <a:solidFill>
              <a:srgbClr val="704430"/>
            </a:solidFill>
          </p:spPr>
        </p:sp>
        <p:sp>
          <p:nvSpPr>
            <p:cNvPr id="12" name="Freeform 12"/>
            <p:cNvSpPr/>
            <p:nvPr/>
          </p:nvSpPr>
          <p:spPr>
            <a:xfrm>
              <a:off x="12700" y="12700"/>
              <a:ext cx="1409288" cy="2422491"/>
            </a:xfrm>
            <a:custGeom>
              <a:avLst/>
              <a:gdLst/>
              <a:ahLst/>
              <a:cxnLst/>
              <a:rect l="l" t="t" r="r" b="b"/>
              <a:pathLst>
                <a:path w="1409288" h="2422491">
                  <a:moveTo>
                    <a:pt x="146050" y="2422491"/>
                  </a:moveTo>
                  <a:lnTo>
                    <a:pt x="1263238" y="2422491"/>
                  </a:lnTo>
                  <a:cubicBezTo>
                    <a:pt x="1343248" y="2422491"/>
                    <a:pt x="1409288" y="2356450"/>
                    <a:pt x="1409288" y="2276441"/>
                  </a:cubicBezTo>
                  <a:lnTo>
                    <a:pt x="1409288" y="146050"/>
                  </a:lnTo>
                  <a:cubicBezTo>
                    <a:pt x="1409288" y="66040"/>
                    <a:pt x="1343248" y="0"/>
                    <a:pt x="1263238" y="0"/>
                  </a:cubicBezTo>
                  <a:lnTo>
                    <a:pt x="146050" y="0"/>
                  </a:lnTo>
                  <a:cubicBezTo>
                    <a:pt x="66040" y="0"/>
                    <a:pt x="0" y="66040"/>
                    <a:pt x="0" y="146050"/>
                  </a:cubicBezTo>
                  <a:lnTo>
                    <a:pt x="0" y="2276441"/>
                  </a:lnTo>
                  <a:cubicBezTo>
                    <a:pt x="0" y="2357720"/>
                    <a:pt x="66040" y="2422491"/>
                    <a:pt x="146050" y="2422491"/>
                  </a:cubicBezTo>
                  <a:close/>
                </a:path>
              </a:pathLst>
            </a:custGeom>
            <a:solidFill>
              <a:srgbClr val="FFF3ED"/>
            </a:solidFill>
          </p:spPr>
        </p:sp>
        <p:sp>
          <p:nvSpPr>
            <p:cNvPr id="13" name="Freeform 13"/>
            <p:cNvSpPr/>
            <p:nvPr/>
          </p:nvSpPr>
          <p:spPr>
            <a:xfrm>
              <a:off x="0" y="0"/>
              <a:ext cx="1474058" cy="2491070"/>
            </a:xfrm>
            <a:custGeom>
              <a:avLst/>
              <a:gdLst/>
              <a:ahLst/>
              <a:cxnLst/>
              <a:rect l="l" t="t" r="r" b="b"/>
              <a:pathLst>
                <a:path w="1474058" h="2491070">
                  <a:moveTo>
                    <a:pt x="1410558" y="74930"/>
                  </a:moveTo>
                  <a:cubicBezTo>
                    <a:pt x="1382618" y="30480"/>
                    <a:pt x="1333088" y="0"/>
                    <a:pt x="1275938" y="0"/>
                  </a:cubicBezTo>
                  <a:lnTo>
                    <a:pt x="158750" y="0"/>
                  </a:lnTo>
                  <a:cubicBezTo>
                    <a:pt x="71120" y="0"/>
                    <a:pt x="0" y="71120"/>
                    <a:pt x="0" y="158750"/>
                  </a:cubicBezTo>
                  <a:lnTo>
                    <a:pt x="0" y="2289141"/>
                  </a:lnTo>
                  <a:cubicBezTo>
                    <a:pt x="0" y="2341210"/>
                    <a:pt x="25400" y="2386930"/>
                    <a:pt x="63500" y="2416141"/>
                  </a:cubicBezTo>
                  <a:cubicBezTo>
                    <a:pt x="91440" y="2460591"/>
                    <a:pt x="140970" y="2491070"/>
                    <a:pt x="196638" y="2491070"/>
                  </a:cubicBezTo>
                  <a:lnTo>
                    <a:pt x="1315308" y="2491070"/>
                  </a:lnTo>
                  <a:cubicBezTo>
                    <a:pt x="1402938" y="2491070"/>
                    <a:pt x="1474058" y="2419950"/>
                    <a:pt x="1474058" y="2332320"/>
                  </a:cubicBezTo>
                  <a:lnTo>
                    <a:pt x="1474058" y="201930"/>
                  </a:lnTo>
                  <a:cubicBezTo>
                    <a:pt x="1474058" y="149860"/>
                    <a:pt x="1448658" y="104140"/>
                    <a:pt x="1410558" y="74930"/>
                  </a:cubicBezTo>
                  <a:close/>
                  <a:moveTo>
                    <a:pt x="12700" y="2289141"/>
                  </a:moveTo>
                  <a:lnTo>
                    <a:pt x="12700" y="158750"/>
                  </a:lnTo>
                  <a:cubicBezTo>
                    <a:pt x="12700" y="78740"/>
                    <a:pt x="78740" y="12700"/>
                    <a:pt x="158750" y="12700"/>
                  </a:cubicBezTo>
                  <a:lnTo>
                    <a:pt x="1275938" y="12700"/>
                  </a:lnTo>
                  <a:cubicBezTo>
                    <a:pt x="1355948" y="12700"/>
                    <a:pt x="1421988" y="78740"/>
                    <a:pt x="1421988" y="158750"/>
                  </a:cubicBezTo>
                  <a:lnTo>
                    <a:pt x="1421988" y="2289141"/>
                  </a:lnTo>
                  <a:cubicBezTo>
                    <a:pt x="1421988" y="2369150"/>
                    <a:pt x="1355948" y="2435191"/>
                    <a:pt x="1275938" y="2435191"/>
                  </a:cubicBezTo>
                  <a:lnTo>
                    <a:pt x="158750" y="2435191"/>
                  </a:lnTo>
                  <a:cubicBezTo>
                    <a:pt x="78740" y="2435191"/>
                    <a:pt x="12700" y="2370420"/>
                    <a:pt x="12700" y="2289141"/>
                  </a:cubicBezTo>
                  <a:close/>
                  <a:moveTo>
                    <a:pt x="1462628" y="2332320"/>
                  </a:moveTo>
                  <a:cubicBezTo>
                    <a:pt x="1462628" y="2412330"/>
                    <a:pt x="1395318" y="2478370"/>
                    <a:pt x="1315308" y="2478370"/>
                  </a:cubicBezTo>
                  <a:lnTo>
                    <a:pt x="196638" y="2478370"/>
                  </a:lnTo>
                  <a:cubicBezTo>
                    <a:pt x="157480" y="2478370"/>
                    <a:pt x="120650" y="2461860"/>
                    <a:pt x="93980" y="2433920"/>
                  </a:cubicBezTo>
                  <a:cubicBezTo>
                    <a:pt x="114300" y="2442810"/>
                    <a:pt x="135890" y="2447890"/>
                    <a:pt x="160020" y="2447890"/>
                  </a:cubicBezTo>
                  <a:lnTo>
                    <a:pt x="1277208" y="2447890"/>
                  </a:lnTo>
                  <a:cubicBezTo>
                    <a:pt x="1364838" y="2447890"/>
                    <a:pt x="1435958" y="2376770"/>
                    <a:pt x="1435958" y="2289140"/>
                  </a:cubicBezTo>
                  <a:lnTo>
                    <a:pt x="1435958" y="158750"/>
                  </a:lnTo>
                  <a:cubicBezTo>
                    <a:pt x="1435958" y="140970"/>
                    <a:pt x="1432148" y="123190"/>
                    <a:pt x="1427068" y="106680"/>
                  </a:cubicBezTo>
                  <a:cubicBezTo>
                    <a:pt x="1448658" y="132080"/>
                    <a:pt x="1462628" y="165100"/>
                    <a:pt x="1462628" y="201930"/>
                  </a:cubicBezTo>
                  <a:lnTo>
                    <a:pt x="1462628" y="2332320"/>
                  </a:lnTo>
                  <a:cubicBezTo>
                    <a:pt x="1462628" y="2332320"/>
                    <a:pt x="1462628" y="2332320"/>
                    <a:pt x="1462628" y="2332320"/>
                  </a:cubicBezTo>
                  <a:close/>
                </a:path>
              </a:pathLst>
            </a:custGeom>
            <a:solidFill>
              <a:srgbClr val="704430"/>
            </a:solidFill>
          </p:spPr>
        </p:sp>
      </p:grpSp>
      <p:grpSp>
        <p:nvGrpSpPr>
          <p:cNvPr id="14" name="Group 14"/>
          <p:cNvGrpSpPr/>
          <p:nvPr/>
        </p:nvGrpSpPr>
        <p:grpSpPr>
          <a:xfrm>
            <a:off x="7721202" y="275446"/>
            <a:ext cx="5761211" cy="9736107"/>
            <a:chOff x="0" y="0"/>
            <a:chExt cx="1474058" cy="2491070"/>
          </a:xfrm>
        </p:grpSpPr>
        <p:sp>
          <p:nvSpPr>
            <p:cNvPr id="15" name="Freeform 15"/>
            <p:cNvSpPr/>
            <p:nvPr/>
          </p:nvSpPr>
          <p:spPr>
            <a:xfrm>
              <a:off x="92710" y="106680"/>
              <a:ext cx="1369918" cy="2371690"/>
            </a:xfrm>
            <a:custGeom>
              <a:avLst/>
              <a:gdLst/>
              <a:ahLst/>
              <a:cxnLst/>
              <a:rect l="l" t="t" r="r" b="b"/>
              <a:pathLst>
                <a:path w="1369918" h="2371690">
                  <a:moveTo>
                    <a:pt x="1343248" y="2182461"/>
                  </a:moveTo>
                  <a:cubicBezTo>
                    <a:pt x="1343248" y="2270090"/>
                    <a:pt x="1267048" y="2341211"/>
                    <a:pt x="1185768" y="2341211"/>
                  </a:cubicBezTo>
                  <a:lnTo>
                    <a:pt x="66040" y="2341211"/>
                  </a:lnTo>
                  <a:cubicBezTo>
                    <a:pt x="43180" y="2341211"/>
                    <a:pt x="20320" y="2336130"/>
                    <a:pt x="0" y="2327240"/>
                  </a:cubicBezTo>
                  <a:cubicBezTo>
                    <a:pt x="26670" y="2355180"/>
                    <a:pt x="63500" y="2371690"/>
                    <a:pt x="102858" y="2371690"/>
                  </a:cubicBezTo>
                  <a:lnTo>
                    <a:pt x="1223868" y="2371690"/>
                  </a:lnTo>
                  <a:cubicBezTo>
                    <a:pt x="1303878" y="2371690"/>
                    <a:pt x="1369918" y="2305650"/>
                    <a:pt x="1369918" y="2225640"/>
                  </a:cubicBezTo>
                  <a:lnTo>
                    <a:pt x="1369918" y="95250"/>
                  </a:lnTo>
                  <a:cubicBezTo>
                    <a:pt x="1369918" y="58420"/>
                    <a:pt x="1355948" y="25400"/>
                    <a:pt x="1334358" y="0"/>
                  </a:cubicBezTo>
                  <a:cubicBezTo>
                    <a:pt x="1340708" y="16510"/>
                    <a:pt x="1343248" y="34290"/>
                    <a:pt x="1343248" y="52070"/>
                  </a:cubicBezTo>
                  <a:lnTo>
                    <a:pt x="1343248" y="2182461"/>
                  </a:lnTo>
                  <a:lnTo>
                    <a:pt x="1343248" y="2182461"/>
                  </a:lnTo>
                  <a:close/>
                </a:path>
              </a:pathLst>
            </a:custGeom>
            <a:solidFill>
              <a:srgbClr val="704430"/>
            </a:solidFill>
          </p:spPr>
        </p:sp>
        <p:sp>
          <p:nvSpPr>
            <p:cNvPr id="16" name="Freeform 16"/>
            <p:cNvSpPr/>
            <p:nvPr/>
          </p:nvSpPr>
          <p:spPr>
            <a:xfrm>
              <a:off x="12700" y="12700"/>
              <a:ext cx="1409288" cy="2422491"/>
            </a:xfrm>
            <a:custGeom>
              <a:avLst/>
              <a:gdLst/>
              <a:ahLst/>
              <a:cxnLst/>
              <a:rect l="l" t="t" r="r" b="b"/>
              <a:pathLst>
                <a:path w="1409288" h="2422491">
                  <a:moveTo>
                    <a:pt x="146050" y="2422491"/>
                  </a:moveTo>
                  <a:lnTo>
                    <a:pt x="1263238" y="2422491"/>
                  </a:lnTo>
                  <a:cubicBezTo>
                    <a:pt x="1343248" y="2422491"/>
                    <a:pt x="1409288" y="2356450"/>
                    <a:pt x="1409288" y="2276441"/>
                  </a:cubicBezTo>
                  <a:lnTo>
                    <a:pt x="1409288" y="146050"/>
                  </a:lnTo>
                  <a:cubicBezTo>
                    <a:pt x="1409288" y="66040"/>
                    <a:pt x="1343248" y="0"/>
                    <a:pt x="1263238" y="0"/>
                  </a:cubicBezTo>
                  <a:lnTo>
                    <a:pt x="146050" y="0"/>
                  </a:lnTo>
                  <a:cubicBezTo>
                    <a:pt x="66040" y="0"/>
                    <a:pt x="0" y="66040"/>
                    <a:pt x="0" y="146050"/>
                  </a:cubicBezTo>
                  <a:lnTo>
                    <a:pt x="0" y="2276441"/>
                  </a:lnTo>
                  <a:cubicBezTo>
                    <a:pt x="0" y="2357720"/>
                    <a:pt x="66040" y="2422491"/>
                    <a:pt x="146050" y="2422491"/>
                  </a:cubicBezTo>
                  <a:close/>
                </a:path>
              </a:pathLst>
            </a:custGeom>
            <a:solidFill>
              <a:srgbClr val="FFF3ED"/>
            </a:solidFill>
          </p:spPr>
        </p:sp>
        <p:sp>
          <p:nvSpPr>
            <p:cNvPr id="17" name="Freeform 17"/>
            <p:cNvSpPr/>
            <p:nvPr/>
          </p:nvSpPr>
          <p:spPr>
            <a:xfrm>
              <a:off x="0" y="0"/>
              <a:ext cx="1474058" cy="2491070"/>
            </a:xfrm>
            <a:custGeom>
              <a:avLst/>
              <a:gdLst/>
              <a:ahLst/>
              <a:cxnLst/>
              <a:rect l="l" t="t" r="r" b="b"/>
              <a:pathLst>
                <a:path w="1474058" h="2491070">
                  <a:moveTo>
                    <a:pt x="1410558" y="74930"/>
                  </a:moveTo>
                  <a:cubicBezTo>
                    <a:pt x="1382618" y="30480"/>
                    <a:pt x="1333088" y="0"/>
                    <a:pt x="1275938" y="0"/>
                  </a:cubicBezTo>
                  <a:lnTo>
                    <a:pt x="158750" y="0"/>
                  </a:lnTo>
                  <a:cubicBezTo>
                    <a:pt x="71120" y="0"/>
                    <a:pt x="0" y="71120"/>
                    <a:pt x="0" y="158750"/>
                  </a:cubicBezTo>
                  <a:lnTo>
                    <a:pt x="0" y="2289141"/>
                  </a:lnTo>
                  <a:cubicBezTo>
                    <a:pt x="0" y="2341210"/>
                    <a:pt x="25400" y="2386930"/>
                    <a:pt x="63500" y="2416141"/>
                  </a:cubicBezTo>
                  <a:cubicBezTo>
                    <a:pt x="91440" y="2460591"/>
                    <a:pt x="140970" y="2491070"/>
                    <a:pt x="196638" y="2491070"/>
                  </a:cubicBezTo>
                  <a:lnTo>
                    <a:pt x="1315308" y="2491070"/>
                  </a:lnTo>
                  <a:cubicBezTo>
                    <a:pt x="1402938" y="2491070"/>
                    <a:pt x="1474058" y="2419950"/>
                    <a:pt x="1474058" y="2332320"/>
                  </a:cubicBezTo>
                  <a:lnTo>
                    <a:pt x="1474058" y="201930"/>
                  </a:lnTo>
                  <a:cubicBezTo>
                    <a:pt x="1474058" y="149860"/>
                    <a:pt x="1448658" y="104140"/>
                    <a:pt x="1410558" y="74930"/>
                  </a:cubicBezTo>
                  <a:close/>
                  <a:moveTo>
                    <a:pt x="12700" y="2289141"/>
                  </a:moveTo>
                  <a:lnTo>
                    <a:pt x="12700" y="158750"/>
                  </a:lnTo>
                  <a:cubicBezTo>
                    <a:pt x="12700" y="78740"/>
                    <a:pt x="78740" y="12700"/>
                    <a:pt x="158750" y="12700"/>
                  </a:cubicBezTo>
                  <a:lnTo>
                    <a:pt x="1275938" y="12700"/>
                  </a:lnTo>
                  <a:cubicBezTo>
                    <a:pt x="1355948" y="12700"/>
                    <a:pt x="1421988" y="78740"/>
                    <a:pt x="1421988" y="158750"/>
                  </a:cubicBezTo>
                  <a:lnTo>
                    <a:pt x="1421988" y="2289141"/>
                  </a:lnTo>
                  <a:cubicBezTo>
                    <a:pt x="1421988" y="2369150"/>
                    <a:pt x="1355948" y="2435191"/>
                    <a:pt x="1275938" y="2435191"/>
                  </a:cubicBezTo>
                  <a:lnTo>
                    <a:pt x="158750" y="2435191"/>
                  </a:lnTo>
                  <a:cubicBezTo>
                    <a:pt x="78740" y="2435191"/>
                    <a:pt x="12700" y="2370420"/>
                    <a:pt x="12700" y="2289141"/>
                  </a:cubicBezTo>
                  <a:close/>
                  <a:moveTo>
                    <a:pt x="1462628" y="2332320"/>
                  </a:moveTo>
                  <a:cubicBezTo>
                    <a:pt x="1462628" y="2412330"/>
                    <a:pt x="1395318" y="2478370"/>
                    <a:pt x="1315308" y="2478370"/>
                  </a:cubicBezTo>
                  <a:lnTo>
                    <a:pt x="196638" y="2478370"/>
                  </a:lnTo>
                  <a:cubicBezTo>
                    <a:pt x="157480" y="2478370"/>
                    <a:pt x="120650" y="2461860"/>
                    <a:pt x="93980" y="2433920"/>
                  </a:cubicBezTo>
                  <a:cubicBezTo>
                    <a:pt x="114300" y="2442810"/>
                    <a:pt x="135890" y="2447890"/>
                    <a:pt x="160020" y="2447890"/>
                  </a:cubicBezTo>
                  <a:lnTo>
                    <a:pt x="1277208" y="2447890"/>
                  </a:lnTo>
                  <a:cubicBezTo>
                    <a:pt x="1364838" y="2447890"/>
                    <a:pt x="1435958" y="2376770"/>
                    <a:pt x="1435958" y="2289140"/>
                  </a:cubicBezTo>
                  <a:lnTo>
                    <a:pt x="1435958" y="158750"/>
                  </a:lnTo>
                  <a:cubicBezTo>
                    <a:pt x="1435958" y="140970"/>
                    <a:pt x="1432148" y="123190"/>
                    <a:pt x="1427068" y="106680"/>
                  </a:cubicBezTo>
                  <a:cubicBezTo>
                    <a:pt x="1448658" y="132080"/>
                    <a:pt x="1462628" y="165100"/>
                    <a:pt x="1462628" y="201930"/>
                  </a:cubicBezTo>
                  <a:lnTo>
                    <a:pt x="1462628" y="2332320"/>
                  </a:lnTo>
                  <a:cubicBezTo>
                    <a:pt x="1462628" y="2332320"/>
                    <a:pt x="1462628" y="2332320"/>
                    <a:pt x="1462628" y="2332320"/>
                  </a:cubicBezTo>
                  <a:close/>
                </a:path>
              </a:pathLst>
            </a:custGeom>
            <a:solidFill>
              <a:srgbClr val="704430"/>
            </a:solidFill>
          </p:spPr>
        </p:sp>
      </p:grpSp>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01442" y="1313743"/>
            <a:ext cx="4281232" cy="3829757"/>
          </a:xfrm>
          <a:prstGeom prst="rect">
            <a:avLst/>
          </a:prstGeom>
        </p:spPr>
      </p:pic>
      <p:pic>
        <p:nvPicPr>
          <p:cNvPr id="19" name="Picture 19"/>
          <p:cNvPicPr>
            <a:picLocks noChangeAspect="1"/>
          </p:cNvPicPr>
          <p:nvPr/>
        </p:nvPicPr>
        <p:blipFill>
          <a:blip r:embed="rId5"/>
          <a:srcRect r="77539"/>
          <a:stretch>
            <a:fillRect/>
          </a:stretch>
        </p:blipFill>
        <p:spPr>
          <a:xfrm>
            <a:off x="1590568" y="0"/>
            <a:ext cx="4637475" cy="9471928"/>
          </a:xfrm>
          <a:prstGeom prst="rect">
            <a:avLst/>
          </a:prstGeom>
        </p:spPr>
      </p:pic>
      <p:pic>
        <p:nvPicPr>
          <p:cNvPr id="20" name="Picture 20"/>
          <p:cNvPicPr>
            <a:picLocks noChangeAspect="1"/>
          </p:cNvPicPr>
          <p:nvPr/>
        </p:nvPicPr>
        <p:blipFill>
          <a:blip r:embed="rId5"/>
          <a:srcRect l="31594" r="39620"/>
          <a:stretch>
            <a:fillRect/>
          </a:stretch>
        </p:blipFill>
        <p:spPr>
          <a:xfrm>
            <a:off x="7643860" y="563150"/>
            <a:ext cx="5748030" cy="9160700"/>
          </a:xfrm>
          <a:prstGeom prst="rect">
            <a:avLst/>
          </a:prstGeom>
        </p:spPr>
      </p:pic>
      <p:sp>
        <p:nvSpPr>
          <p:cNvPr id="21" name="TextBox 21"/>
          <p:cNvSpPr txBox="1"/>
          <p:nvPr/>
        </p:nvSpPr>
        <p:spPr>
          <a:xfrm>
            <a:off x="13391890" y="5734393"/>
            <a:ext cx="5346290" cy="3173947"/>
          </a:xfrm>
          <a:prstGeom prst="rect">
            <a:avLst/>
          </a:prstGeom>
        </p:spPr>
        <p:txBody>
          <a:bodyPr lIns="0" tIns="0" rIns="0" bIns="0" rtlCol="0" anchor="t">
            <a:spAutoFit/>
          </a:bodyPr>
          <a:lstStyle/>
          <a:p>
            <a:pPr algn="ctr">
              <a:lnSpc>
                <a:spcPts val="8255"/>
              </a:lnSpc>
            </a:pPr>
            <a:r>
              <a:rPr lang="en-US" sz="7504" spc="-225">
                <a:solidFill>
                  <a:srgbClr val="704430"/>
                </a:solidFill>
                <a:latin typeface="Marykate"/>
              </a:rPr>
              <a:t>Flowchart</a:t>
            </a:r>
          </a:p>
          <a:p>
            <a:pPr algn="ctr">
              <a:lnSpc>
                <a:spcPts val="8255"/>
              </a:lnSpc>
            </a:pPr>
            <a:r>
              <a:rPr lang="en-US" sz="7504" spc="-225">
                <a:solidFill>
                  <a:srgbClr val="704430"/>
                </a:solidFill>
                <a:latin typeface="Marykate"/>
              </a:rPr>
              <a:t>Cubic Spline</a:t>
            </a:r>
          </a:p>
          <a:p>
            <a:pPr algn="ctr">
              <a:lnSpc>
                <a:spcPts val="8255"/>
              </a:lnSpc>
            </a:pPr>
            <a:r>
              <a:rPr lang="en-US" sz="7504" spc="-225">
                <a:solidFill>
                  <a:srgbClr val="704430"/>
                </a:solidFill>
                <a:latin typeface="Marykate"/>
              </a:rPr>
              <a:t>Interpolation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2271010" y="275446"/>
            <a:ext cx="3386830" cy="1652766"/>
            <a:chOff x="0" y="0"/>
            <a:chExt cx="978464" cy="477489"/>
          </a:xfrm>
        </p:grpSpPr>
        <p:sp>
          <p:nvSpPr>
            <p:cNvPr id="4" name="Freeform 4"/>
            <p:cNvSpPr/>
            <p:nvPr/>
          </p:nvSpPr>
          <p:spPr>
            <a:xfrm>
              <a:off x="92710" y="106680"/>
              <a:ext cx="874324" cy="358109"/>
            </a:xfrm>
            <a:custGeom>
              <a:avLst/>
              <a:gdLst/>
              <a:ahLst/>
              <a:cxnLst/>
              <a:rect l="l" t="t" r="r" b="b"/>
              <a:pathLst>
                <a:path w="874324" h="358109">
                  <a:moveTo>
                    <a:pt x="847654" y="168879"/>
                  </a:moveTo>
                  <a:cubicBezTo>
                    <a:pt x="847654" y="256509"/>
                    <a:pt x="771454" y="327629"/>
                    <a:pt x="690174" y="327629"/>
                  </a:cubicBezTo>
                  <a:lnTo>
                    <a:pt x="66040" y="327629"/>
                  </a:lnTo>
                  <a:cubicBezTo>
                    <a:pt x="43180" y="327629"/>
                    <a:pt x="20320" y="322549"/>
                    <a:pt x="0" y="313659"/>
                  </a:cubicBezTo>
                  <a:cubicBezTo>
                    <a:pt x="26670" y="341599"/>
                    <a:pt x="63500" y="358109"/>
                    <a:pt x="99700" y="358109"/>
                  </a:cubicBezTo>
                  <a:lnTo>
                    <a:pt x="728274" y="358109"/>
                  </a:lnTo>
                  <a:cubicBezTo>
                    <a:pt x="808284" y="358109"/>
                    <a:pt x="874324" y="292069"/>
                    <a:pt x="874324" y="212059"/>
                  </a:cubicBezTo>
                  <a:lnTo>
                    <a:pt x="874324" y="95250"/>
                  </a:lnTo>
                  <a:cubicBezTo>
                    <a:pt x="874324" y="58420"/>
                    <a:pt x="860354" y="25400"/>
                    <a:pt x="838764" y="0"/>
                  </a:cubicBezTo>
                  <a:cubicBezTo>
                    <a:pt x="845114" y="16510"/>
                    <a:pt x="847654" y="34290"/>
                    <a:pt x="847654" y="52070"/>
                  </a:cubicBezTo>
                  <a:lnTo>
                    <a:pt x="847654" y="168879"/>
                  </a:lnTo>
                  <a:lnTo>
                    <a:pt x="847654" y="168879"/>
                  </a:lnTo>
                  <a:close/>
                </a:path>
              </a:pathLst>
            </a:custGeom>
            <a:solidFill>
              <a:srgbClr val="704430"/>
            </a:solidFill>
          </p:spPr>
        </p:sp>
        <p:sp>
          <p:nvSpPr>
            <p:cNvPr id="5" name="Freeform 5"/>
            <p:cNvSpPr/>
            <p:nvPr/>
          </p:nvSpPr>
          <p:spPr>
            <a:xfrm>
              <a:off x="12700" y="12700"/>
              <a:ext cx="913694" cy="408909"/>
            </a:xfrm>
            <a:custGeom>
              <a:avLst/>
              <a:gdLst/>
              <a:ahLst/>
              <a:cxnLst/>
              <a:rect l="l" t="t" r="r" b="b"/>
              <a:pathLst>
                <a:path w="913694" h="408909">
                  <a:moveTo>
                    <a:pt x="146050" y="408909"/>
                  </a:moveTo>
                  <a:lnTo>
                    <a:pt x="767644" y="408909"/>
                  </a:lnTo>
                  <a:cubicBezTo>
                    <a:pt x="847654" y="408909"/>
                    <a:pt x="913694" y="342869"/>
                    <a:pt x="913694" y="262859"/>
                  </a:cubicBezTo>
                  <a:lnTo>
                    <a:pt x="913694" y="146050"/>
                  </a:lnTo>
                  <a:cubicBezTo>
                    <a:pt x="913694" y="66040"/>
                    <a:pt x="847654" y="0"/>
                    <a:pt x="767644"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6" name="Freeform 6"/>
            <p:cNvSpPr/>
            <p:nvPr/>
          </p:nvSpPr>
          <p:spPr>
            <a:xfrm>
              <a:off x="0" y="0"/>
              <a:ext cx="978464" cy="477489"/>
            </a:xfrm>
            <a:custGeom>
              <a:avLst/>
              <a:gdLst/>
              <a:ahLst/>
              <a:cxnLst/>
              <a:rect l="l" t="t" r="r" b="b"/>
              <a:pathLst>
                <a:path w="978464" h="477489">
                  <a:moveTo>
                    <a:pt x="914964" y="74930"/>
                  </a:moveTo>
                  <a:cubicBezTo>
                    <a:pt x="887024" y="30480"/>
                    <a:pt x="837494" y="0"/>
                    <a:pt x="780344" y="0"/>
                  </a:cubicBezTo>
                  <a:lnTo>
                    <a:pt x="158750" y="0"/>
                  </a:lnTo>
                  <a:cubicBezTo>
                    <a:pt x="71120" y="0"/>
                    <a:pt x="0" y="71120"/>
                    <a:pt x="0" y="158750"/>
                  </a:cubicBezTo>
                  <a:lnTo>
                    <a:pt x="0" y="275559"/>
                  </a:lnTo>
                  <a:cubicBezTo>
                    <a:pt x="0" y="327629"/>
                    <a:pt x="25400" y="373349"/>
                    <a:pt x="63500" y="402559"/>
                  </a:cubicBezTo>
                  <a:cubicBezTo>
                    <a:pt x="91440" y="447009"/>
                    <a:pt x="140970" y="477489"/>
                    <a:pt x="192987" y="477489"/>
                  </a:cubicBezTo>
                  <a:lnTo>
                    <a:pt x="819714" y="477489"/>
                  </a:lnTo>
                  <a:cubicBezTo>
                    <a:pt x="907344" y="477489"/>
                    <a:pt x="978464" y="406369"/>
                    <a:pt x="978464" y="318739"/>
                  </a:cubicBezTo>
                  <a:lnTo>
                    <a:pt x="978464" y="201930"/>
                  </a:lnTo>
                  <a:cubicBezTo>
                    <a:pt x="978464" y="149860"/>
                    <a:pt x="953064" y="104140"/>
                    <a:pt x="914964" y="74930"/>
                  </a:cubicBezTo>
                  <a:close/>
                  <a:moveTo>
                    <a:pt x="12700" y="275559"/>
                  </a:moveTo>
                  <a:lnTo>
                    <a:pt x="12700" y="158750"/>
                  </a:lnTo>
                  <a:cubicBezTo>
                    <a:pt x="12700" y="78740"/>
                    <a:pt x="78740" y="12700"/>
                    <a:pt x="158750" y="12700"/>
                  </a:cubicBezTo>
                  <a:lnTo>
                    <a:pt x="780344" y="12700"/>
                  </a:lnTo>
                  <a:cubicBezTo>
                    <a:pt x="860354" y="12700"/>
                    <a:pt x="926394" y="78740"/>
                    <a:pt x="926394" y="158750"/>
                  </a:cubicBezTo>
                  <a:lnTo>
                    <a:pt x="926394" y="275559"/>
                  </a:lnTo>
                  <a:cubicBezTo>
                    <a:pt x="926394" y="355569"/>
                    <a:pt x="860354" y="421609"/>
                    <a:pt x="780344" y="421609"/>
                  </a:cubicBezTo>
                  <a:lnTo>
                    <a:pt x="158750" y="421609"/>
                  </a:lnTo>
                  <a:cubicBezTo>
                    <a:pt x="78740" y="421609"/>
                    <a:pt x="12700" y="356839"/>
                    <a:pt x="12700" y="275559"/>
                  </a:cubicBezTo>
                  <a:close/>
                  <a:moveTo>
                    <a:pt x="967034" y="318739"/>
                  </a:moveTo>
                  <a:cubicBezTo>
                    <a:pt x="967034" y="398749"/>
                    <a:pt x="899724" y="464789"/>
                    <a:pt x="819714" y="464789"/>
                  </a:cubicBezTo>
                  <a:lnTo>
                    <a:pt x="192987" y="464789"/>
                  </a:lnTo>
                  <a:cubicBezTo>
                    <a:pt x="157480" y="464789"/>
                    <a:pt x="120650" y="448279"/>
                    <a:pt x="93980" y="420339"/>
                  </a:cubicBezTo>
                  <a:cubicBezTo>
                    <a:pt x="114300" y="429229"/>
                    <a:pt x="135890" y="434309"/>
                    <a:pt x="160020" y="434309"/>
                  </a:cubicBezTo>
                  <a:lnTo>
                    <a:pt x="781614" y="434309"/>
                  </a:lnTo>
                  <a:cubicBezTo>
                    <a:pt x="869244" y="434309"/>
                    <a:pt x="940364" y="363189"/>
                    <a:pt x="940364" y="275559"/>
                  </a:cubicBezTo>
                  <a:lnTo>
                    <a:pt x="940364" y="158750"/>
                  </a:lnTo>
                  <a:cubicBezTo>
                    <a:pt x="940364" y="140970"/>
                    <a:pt x="936554" y="123190"/>
                    <a:pt x="931474" y="106680"/>
                  </a:cubicBezTo>
                  <a:cubicBezTo>
                    <a:pt x="953064" y="132080"/>
                    <a:pt x="967034" y="165100"/>
                    <a:pt x="967034" y="201930"/>
                  </a:cubicBezTo>
                  <a:lnTo>
                    <a:pt x="967034" y="318739"/>
                  </a:lnTo>
                  <a:cubicBezTo>
                    <a:pt x="967034" y="318739"/>
                    <a:pt x="967034" y="318739"/>
                    <a:pt x="967034" y="318739"/>
                  </a:cubicBezTo>
                  <a:close/>
                </a:path>
              </a:pathLst>
            </a:custGeom>
            <a:solidFill>
              <a:srgbClr val="704430"/>
            </a:solidFill>
          </p:spPr>
        </p:sp>
      </p:grpSp>
      <p:grpSp>
        <p:nvGrpSpPr>
          <p:cNvPr id="7" name="Group 7"/>
          <p:cNvGrpSpPr/>
          <p:nvPr/>
        </p:nvGrpSpPr>
        <p:grpSpPr>
          <a:xfrm>
            <a:off x="5657840" y="275446"/>
            <a:ext cx="1377979" cy="1652766"/>
            <a:chOff x="0" y="0"/>
            <a:chExt cx="398102" cy="477489"/>
          </a:xfrm>
        </p:grpSpPr>
        <p:sp>
          <p:nvSpPr>
            <p:cNvPr id="8" name="Freeform 8"/>
            <p:cNvSpPr/>
            <p:nvPr/>
          </p:nvSpPr>
          <p:spPr>
            <a:xfrm>
              <a:off x="92710" y="106680"/>
              <a:ext cx="293962" cy="358109"/>
            </a:xfrm>
            <a:custGeom>
              <a:avLst/>
              <a:gdLst/>
              <a:ahLst/>
              <a:cxnLst/>
              <a:rect l="l" t="t" r="r" b="b"/>
              <a:pathLst>
                <a:path w="293962" h="358109">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p:spPr>
        </p:sp>
        <p:sp>
          <p:nvSpPr>
            <p:cNvPr id="9" name="Freeform 9"/>
            <p:cNvSpPr/>
            <p:nvPr/>
          </p:nvSpPr>
          <p:spPr>
            <a:xfrm>
              <a:off x="12700" y="12700"/>
              <a:ext cx="333332" cy="408909"/>
            </a:xfrm>
            <a:custGeom>
              <a:avLst/>
              <a:gdLst/>
              <a:ahLst/>
              <a:cxnLst/>
              <a:rect l="l" t="t" r="r" b="b"/>
              <a:pathLst>
                <a:path w="333332" h="408909">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10" name="Freeform 10"/>
            <p:cNvSpPr/>
            <p:nvPr/>
          </p:nvSpPr>
          <p:spPr>
            <a:xfrm>
              <a:off x="0" y="0"/>
              <a:ext cx="398102" cy="477489"/>
            </a:xfrm>
            <a:custGeom>
              <a:avLst/>
              <a:gdLst/>
              <a:ahLst/>
              <a:cxnLst/>
              <a:rect l="l" t="t" r="r" b="b"/>
              <a:pathLst>
                <a:path w="398102" h="477489">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p:spPr>
        </p:sp>
      </p:grpSp>
      <p:sp>
        <p:nvSpPr>
          <p:cNvPr id="11" name="AutoShape 11"/>
          <p:cNvSpPr/>
          <p:nvPr/>
        </p:nvSpPr>
        <p:spPr>
          <a:xfrm rot="5400000">
            <a:off x="6093582" y="633223"/>
            <a:ext cx="354094" cy="0"/>
          </a:xfrm>
          <a:prstGeom prst="line">
            <a:avLst/>
          </a:prstGeom>
          <a:ln w="47625" cap="rnd">
            <a:solidFill>
              <a:srgbClr val="704430"/>
            </a:solidFill>
            <a:prstDash val="solid"/>
            <a:headEnd type="none" w="sm" len="sm"/>
            <a:tailEnd type="none" w="sm" len="sm"/>
          </a:ln>
        </p:spPr>
      </p:sp>
      <p:grpSp>
        <p:nvGrpSpPr>
          <p:cNvPr id="12" name="Group 12"/>
          <p:cNvGrpSpPr/>
          <p:nvPr/>
        </p:nvGrpSpPr>
        <p:grpSpPr>
          <a:xfrm>
            <a:off x="1669444" y="973044"/>
            <a:ext cx="8835954" cy="9038510"/>
            <a:chOff x="0" y="0"/>
            <a:chExt cx="2338062" cy="2391660"/>
          </a:xfrm>
        </p:grpSpPr>
        <p:sp>
          <p:nvSpPr>
            <p:cNvPr id="13" name="Freeform 13"/>
            <p:cNvSpPr/>
            <p:nvPr/>
          </p:nvSpPr>
          <p:spPr>
            <a:xfrm>
              <a:off x="92710" y="106680"/>
              <a:ext cx="2233922" cy="2272280"/>
            </a:xfrm>
            <a:custGeom>
              <a:avLst/>
              <a:gdLst/>
              <a:ahLst/>
              <a:cxnLst/>
              <a:rect l="l" t="t" r="r" b="b"/>
              <a:pathLst>
                <a:path w="2233922" h="2272280">
                  <a:moveTo>
                    <a:pt x="2207252" y="2083050"/>
                  </a:moveTo>
                  <a:cubicBezTo>
                    <a:pt x="2207252" y="2170680"/>
                    <a:pt x="2131052" y="2241800"/>
                    <a:pt x="2049772" y="2241800"/>
                  </a:cubicBezTo>
                  <a:lnTo>
                    <a:pt x="66040" y="2241800"/>
                  </a:lnTo>
                  <a:cubicBezTo>
                    <a:pt x="43180" y="2241800"/>
                    <a:pt x="20320" y="2236720"/>
                    <a:pt x="0" y="2227830"/>
                  </a:cubicBezTo>
                  <a:cubicBezTo>
                    <a:pt x="26670" y="2255770"/>
                    <a:pt x="63500" y="2272280"/>
                    <a:pt x="108365" y="2272280"/>
                  </a:cubicBezTo>
                  <a:lnTo>
                    <a:pt x="2087872" y="2272280"/>
                  </a:lnTo>
                  <a:cubicBezTo>
                    <a:pt x="2167882" y="2272280"/>
                    <a:pt x="2233922" y="2206239"/>
                    <a:pt x="2233922" y="2126230"/>
                  </a:cubicBezTo>
                  <a:lnTo>
                    <a:pt x="2233922" y="95250"/>
                  </a:lnTo>
                  <a:cubicBezTo>
                    <a:pt x="2233922" y="58420"/>
                    <a:pt x="2219952" y="25400"/>
                    <a:pt x="2198362" y="0"/>
                  </a:cubicBezTo>
                  <a:cubicBezTo>
                    <a:pt x="2204712" y="16510"/>
                    <a:pt x="2207252" y="34290"/>
                    <a:pt x="2207252" y="52070"/>
                  </a:cubicBezTo>
                  <a:lnTo>
                    <a:pt x="2207252" y="2083050"/>
                  </a:lnTo>
                  <a:lnTo>
                    <a:pt x="2207252" y="2083050"/>
                  </a:lnTo>
                  <a:close/>
                </a:path>
              </a:pathLst>
            </a:custGeom>
            <a:solidFill>
              <a:srgbClr val="704430"/>
            </a:solidFill>
          </p:spPr>
        </p:sp>
        <p:sp>
          <p:nvSpPr>
            <p:cNvPr id="14" name="Freeform 14"/>
            <p:cNvSpPr/>
            <p:nvPr/>
          </p:nvSpPr>
          <p:spPr>
            <a:xfrm>
              <a:off x="12700" y="12700"/>
              <a:ext cx="2273292" cy="2323080"/>
            </a:xfrm>
            <a:custGeom>
              <a:avLst/>
              <a:gdLst/>
              <a:ahLst/>
              <a:cxnLst/>
              <a:rect l="l" t="t" r="r" b="b"/>
              <a:pathLst>
                <a:path w="2273292" h="2323080">
                  <a:moveTo>
                    <a:pt x="146050" y="2323080"/>
                  </a:moveTo>
                  <a:lnTo>
                    <a:pt x="2127242" y="2323080"/>
                  </a:lnTo>
                  <a:cubicBezTo>
                    <a:pt x="2207252" y="2323080"/>
                    <a:pt x="2273292" y="2257040"/>
                    <a:pt x="2273292" y="2177030"/>
                  </a:cubicBezTo>
                  <a:lnTo>
                    <a:pt x="2273292" y="146050"/>
                  </a:lnTo>
                  <a:cubicBezTo>
                    <a:pt x="2273292" y="66040"/>
                    <a:pt x="2207252" y="0"/>
                    <a:pt x="2127242" y="0"/>
                  </a:cubicBezTo>
                  <a:lnTo>
                    <a:pt x="146050" y="0"/>
                  </a:lnTo>
                  <a:cubicBezTo>
                    <a:pt x="66040" y="0"/>
                    <a:pt x="0" y="66040"/>
                    <a:pt x="0" y="146050"/>
                  </a:cubicBezTo>
                  <a:lnTo>
                    <a:pt x="0" y="2177030"/>
                  </a:lnTo>
                  <a:cubicBezTo>
                    <a:pt x="0" y="2258309"/>
                    <a:pt x="66040" y="2323080"/>
                    <a:pt x="146050" y="2323080"/>
                  </a:cubicBezTo>
                  <a:close/>
                </a:path>
              </a:pathLst>
            </a:custGeom>
            <a:solidFill>
              <a:srgbClr val="FFF3ED"/>
            </a:solidFill>
          </p:spPr>
        </p:sp>
        <p:sp>
          <p:nvSpPr>
            <p:cNvPr id="15" name="Freeform 15"/>
            <p:cNvSpPr/>
            <p:nvPr/>
          </p:nvSpPr>
          <p:spPr>
            <a:xfrm>
              <a:off x="0" y="0"/>
              <a:ext cx="2338062" cy="2391660"/>
            </a:xfrm>
            <a:custGeom>
              <a:avLst/>
              <a:gdLst/>
              <a:ahLst/>
              <a:cxnLst/>
              <a:rect l="l" t="t" r="r" b="b"/>
              <a:pathLst>
                <a:path w="2338062" h="2391660">
                  <a:moveTo>
                    <a:pt x="2274562" y="74930"/>
                  </a:moveTo>
                  <a:cubicBezTo>
                    <a:pt x="2246622" y="30480"/>
                    <a:pt x="2197092" y="0"/>
                    <a:pt x="2139942" y="0"/>
                  </a:cubicBezTo>
                  <a:lnTo>
                    <a:pt x="158750" y="0"/>
                  </a:lnTo>
                  <a:cubicBezTo>
                    <a:pt x="71120" y="0"/>
                    <a:pt x="0" y="71120"/>
                    <a:pt x="0" y="158750"/>
                  </a:cubicBezTo>
                  <a:lnTo>
                    <a:pt x="0" y="2189730"/>
                  </a:lnTo>
                  <a:cubicBezTo>
                    <a:pt x="0" y="2241800"/>
                    <a:pt x="25400" y="2287519"/>
                    <a:pt x="63500" y="2316730"/>
                  </a:cubicBezTo>
                  <a:cubicBezTo>
                    <a:pt x="91440" y="2361180"/>
                    <a:pt x="140970" y="2391660"/>
                    <a:pt x="203005" y="2391660"/>
                  </a:cubicBezTo>
                  <a:lnTo>
                    <a:pt x="2179312" y="2391660"/>
                  </a:lnTo>
                  <a:cubicBezTo>
                    <a:pt x="2266942" y="2391660"/>
                    <a:pt x="2338062" y="2320540"/>
                    <a:pt x="2338062" y="2232910"/>
                  </a:cubicBezTo>
                  <a:lnTo>
                    <a:pt x="2338062" y="201930"/>
                  </a:lnTo>
                  <a:cubicBezTo>
                    <a:pt x="2338062" y="149860"/>
                    <a:pt x="2312662" y="104140"/>
                    <a:pt x="2274562" y="74930"/>
                  </a:cubicBezTo>
                  <a:close/>
                  <a:moveTo>
                    <a:pt x="12700" y="2189730"/>
                  </a:moveTo>
                  <a:lnTo>
                    <a:pt x="12700" y="158750"/>
                  </a:lnTo>
                  <a:cubicBezTo>
                    <a:pt x="12700" y="78740"/>
                    <a:pt x="78740" y="12700"/>
                    <a:pt x="158750" y="12700"/>
                  </a:cubicBezTo>
                  <a:lnTo>
                    <a:pt x="2139942" y="12700"/>
                  </a:lnTo>
                  <a:cubicBezTo>
                    <a:pt x="2219952" y="12700"/>
                    <a:pt x="2285992" y="78740"/>
                    <a:pt x="2285992" y="158750"/>
                  </a:cubicBezTo>
                  <a:lnTo>
                    <a:pt x="2285992" y="2189730"/>
                  </a:lnTo>
                  <a:cubicBezTo>
                    <a:pt x="2285992" y="2269740"/>
                    <a:pt x="2219952" y="2335780"/>
                    <a:pt x="2139942" y="2335780"/>
                  </a:cubicBezTo>
                  <a:lnTo>
                    <a:pt x="158750" y="2335780"/>
                  </a:lnTo>
                  <a:cubicBezTo>
                    <a:pt x="78740" y="2335780"/>
                    <a:pt x="12700" y="2271009"/>
                    <a:pt x="12700" y="2189730"/>
                  </a:cubicBezTo>
                  <a:close/>
                  <a:moveTo>
                    <a:pt x="2326632" y="2232909"/>
                  </a:moveTo>
                  <a:cubicBezTo>
                    <a:pt x="2326632" y="2312919"/>
                    <a:pt x="2259322" y="2378959"/>
                    <a:pt x="2179312" y="2378959"/>
                  </a:cubicBezTo>
                  <a:lnTo>
                    <a:pt x="203005" y="2378959"/>
                  </a:lnTo>
                  <a:cubicBezTo>
                    <a:pt x="157480" y="2378959"/>
                    <a:pt x="120650" y="2362449"/>
                    <a:pt x="93980" y="2334509"/>
                  </a:cubicBezTo>
                  <a:cubicBezTo>
                    <a:pt x="114300" y="2343399"/>
                    <a:pt x="135890" y="2348480"/>
                    <a:pt x="160020" y="2348480"/>
                  </a:cubicBezTo>
                  <a:lnTo>
                    <a:pt x="2141212" y="2348480"/>
                  </a:lnTo>
                  <a:cubicBezTo>
                    <a:pt x="2228842" y="2348480"/>
                    <a:pt x="2299962" y="2277359"/>
                    <a:pt x="2299962" y="2189730"/>
                  </a:cubicBezTo>
                  <a:lnTo>
                    <a:pt x="2299962" y="158750"/>
                  </a:lnTo>
                  <a:cubicBezTo>
                    <a:pt x="2299962" y="140970"/>
                    <a:pt x="2296152" y="123190"/>
                    <a:pt x="2291072" y="106680"/>
                  </a:cubicBezTo>
                  <a:cubicBezTo>
                    <a:pt x="2312662" y="132080"/>
                    <a:pt x="2326632" y="165100"/>
                    <a:pt x="2326632" y="201930"/>
                  </a:cubicBezTo>
                  <a:lnTo>
                    <a:pt x="2326632" y="2232909"/>
                  </a:lnTo>
                  <a:cubicBezTo>
                    <a:pt x="2326632" y="2232909"/>
                    <a:pt x="2326632" y="2232909"/>
                    <a:pt x="2326632" y="2232909"/>
                  </a:cubicBezTo>
                  <a:close/>
                </a:path>
              </a:pathLst>
            </a:custGeom>
            <a:solidFill>
              <a:srgbClr val="704430"/>
            </a:solidFill>
          </p:spPr>
        </p:sp>
      </p:grpSp>
      <p:grpSp>
        <p:nvGrpSpPr>
          <p:cNvPr id="16" name="Group 16"/>
          <p:cNvGrpSpPr/>
          <p:nvPr/>
        </p:nvGrpSpPr>
        <p:grpSpPr>
          <a:xfrm>
            <a:off x="2676863" y="479988"/>
            <a:ext cx="1740401" cy="354094"/>
            <a:chOff x="0" y="0"/>
            <a:chExt cx="2320535" cy="472126"/>
          </a:xfrm>
        </p:grpSpPr>
        <p:grpSp>
          <p:nvGrpSpPr>
            <p:cNvPr id="17" name="Group 17"/>
            <p:cNvGrpSpPr/>
            <p:nvPr/>
          </p:nvGrpSpPr>
          <p:grpSpPr>
            <a:xfrm>
              <a:off x="0" y="0"/>
              <a:ext cx="472126" cy="472126"/>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04430"/>
              </a:solidFill>
            </p:spPr>
          </p:sp>
        </p:grpSp>
        <p:grpSp>
          <p:nvGrpSpPr>
            <p:cNvPr id="19" name="Group 19"/>
            <p:cNvGrpSpPr/>
            <p:nvPr/>
          </p:nvGrpSpPr>
          <p:grpSpPr>
            <a:xfrm>
              <a:off x="924205" y="0"/>
              <a:ext cx="472126" cy="472126"/>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04430"/>
              </a:solidFill>
            </p:spPr>
          </p:sp>
        </p:grpSp>
        <p:grpSp>
          <p:nvGrpSpPr>
            <p:cNvPr id="21" name="Group 21"/>
            <p:cNvGrpSpPr/>
            <p:nvPr/>
          </p:nvGrpSpPr>
          <p:grpSpPr>
            <a:xfrm>
              <a:off x="1848409" y="0"/>
              <a:ext cx="472126" cy="472126"/>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04430"/>
              </a:solidFill>
            </p:spPr>
          </p:sp>
        </p:grpSp>
      </p:grpSp>
      <p:grpSp>
        <p:nvGrpSpPr>
          <p:cNvPr id="23" name="Group 23"/>
          <p:cNvGrpSpPr/>
          <p:nvPr/>
        </p:nvGrpSpPr>
        <p:grpSpPr>
          <a:xfrm>
            <a:off x="11498089" y="275446"/>
            <a:ext cx="5761211" cy="9736107"/>
            <a:chOff x="0" y="0"/>
            <a:chExt cx="1474058" cy="2491070"/>
          </a:xfrm>
        </p:grpSpPr>
        <p:sp>
          <p:nvSpPr>
            <p:cNvPr id="24" name="Freeform 24"/>
            <p:cNvSpPr/>
            <p:nvPr/>
          </p:nvSpPr>
          <p:spPr>
            <a:xfrm>
              <a:off x="92710" y="106680"/>
              <a:ext cx="1369918" cy="2371690"/>
            </a:xfrm>
            <a:custGeom>
              <a:avLst/>
              <a:gdLst/>
              <a:ahLst/>
              <a:cxnLst/>
              <a:rect l="l" t="t" r="r" b="b"/>
              <a:pathLst>
                <a:path w="1369918" h="2371690">
                  <a:moveTo>
                    <a:pt x="1343248" y="2182461"/>
                  </a:moveTo>
                  <a:cubicBezTo>
                    <a:pt x="1343248" y="2270090"/>
                    <a:pt x="1267048" y="2341211"/>
                    <a:pt x="1185768" y="2341211"/>
                  </a:cubicBezTo>
                  <a:lnTo>
                    <a:pt x="66040" y="2341211"/>
                  </a:lnTo>
                  <a:cubicBezTo>
                    <a:pt x="43180" y="2341211"/>
                    <a:pt x="20320" y="2336130"/>
                    <a:pt x="0" y="2327240"/>
                  </a:cubicBezTo>
                  <a:cubicBezTo>
                    <a:pt x="26670" y="2355180"/>
                    <a:pt x="63500" y="2371690"/>
                    <a:pt x="102858" y="2371690"/>
                  </a:cubicBezTo>
                  <a:lnTo>
                    <a:pt x="1223868" y="2371690"/>
                  </a:lnTo>
                  <a:cubicBezTo>
                    <a:pt x="1303878" y="2371690"/>
                    <a:pt x="1369918" y="2305650"/>
                    <a:pt x="1369918" y="2225640"/>
                  </a:cubicBezTo>
                  <a:lnTo>
                    <a:pt x="1369918" y="95250"/>
                  </a:lnTo>
                  <a:cubicBezTo>
                    <a:pt x="1369918" y="58420"/>
                    <a:pt x="1355948" y="25400"/>
                    <a:pt x="1334358" y="0"/>
                  </a:cubicBezTo>
                  <a:cubicBezTo>
                    <a:pt x="1340708" y="16510"/>
                    <a:pt x="1343248" y="34290"/>
                    <a:pt x="1343248" y="52070"/>
                  </a:cubicBezTo>
                  <a:lnTo>
                    <a:pt x="1343248" y="2182461"/>
                  </a:lnTo>
                  <a:lnTo>
                    <a:pt x="1343248" y="2182461"/>
                  </a:lnTo>
                  <a:close/>
                </a:path>
              </a:pathLst>
            </a:custGeom>
            <a:solidFill>
              <a:srgbClr val="704430"/>
            </a:solidFill>
          </p:spPr>
        </p:sp>
        <p:sp>
          <p:nvSpPr>
            <p:cNvPr id="25" name="Freeform 25"/>
            <p:cNvSpPr/>
            <p:nvPr/>
          </p:nvSpPr>
          <p:spPr>
            <a:xfrm>
              <a:off x="12700" y="12700"/>
              <a:ext cx="1409288" cy="2422491"/>
            </a:xfrm>
            <a:custGeom>
              <a:avLst/>
              <a:gdLst/>
              <a:ahLst/>
              <a:cxnLst/>
              <a:rect l="l" t="t" r="r" b="b"/>
              <a:pathLst>
                <a:path w="1409288" h="2422491">
                  <a:moveTo>
                    <a:pt x="146050" y="2422491"/>
                  </a:moveTo>
                  <a:lnTo>
                    <a:pt x="1263238" y="2422491"/>
                  </a:lnTo>
                  <a:cubicBezTo>
                    <a:pt x="1343248" y="2422491"/>
                    <a:pt x="1409288" y="2356450"/>
                    <a:pt x="1409288" y="2276441"/>
                  </a:cubicBezTo>
                  <a:lnTo>
                    <a:pt x="1409288" y="146050"/>
                  </a:lnTo>
                  <a:cubicBezTo>
                    <a:pt x="1409288" y="66040"/>
                    <a:pt x="1343248" y="0"/>
                    <a:pt x="1263238" y="0"/>
                  </a:cubicBezTo>
                  <a:lnTo>
                    <a:pt x="146050" y="0"/>
                  </a:lnTo>
                  <a:cubicBezTo>
                    <a:pt x="66040" y="0"/>
                    <a:pt x="0" y="66040"/>
                    <a:pt x="0" y="146050"/>
                  </a:cubicBezTo>
                  <a:lnTo>
                    <a:pt x="0" y="2276441"/>
                  </a:lnTo>
                  <a:cubicBezTo>
                    <a:pt x="0" y="2357720"/>
                    <a:pt x="66040" y="2422491"/>
                    <a:pt x="146050" y="2422491"/>
                  </a:cubicBezTo>
                  <a:close/>
                </a:path>
              </a:pathLst>
            </a:custGeom>
            <a:solidFill>
              <a:srgbClr val="FFF3ED"/>
            </a:solidFill>
          </p:spPr>
        </p:sp>
        <p:sp>
          <p:nvSpPr>
            <p:cNvPr id="26" name="Freeform 26"/>
            <p:cNvSpPr/>
            <p:nvPr/>
          </p:nvSpPr>
          <p:spPr>
            <a:xfrm>
              <a:off x="0" y="0"/>
              <a:ext cx="1474058" cy="2491070"/>
            </a:xfrm>
            <a:custGeom>
              <a:avLst/>
              <a:gdLst/>
              <a:ahLst/>
              <a:cxnLst/>
              <a:rect l="l" t="t" r="r" b="b"/>
              <a:pathLst>
                <a:path w="1474058" h="2491070">
                  <a:moveTo>
                    <a:pt x="1410558" y="74930"/>
                  </a:moveTo>
                  <a:cubicBezTo>
                    <a:pt x="1382618" y="30480"/>
                    <a:pt x="1333088" y="0"/>
                    <a:pt x="1275938" y="0"/>
                  </a:cubicBezTo>
                  <a:lnTo>
                    <a:pt x="158750" y="0"/>
                  </a:lnTo>
                  <a:cubicBezTo>
                    <a:pt x="71120" y="0"/>
                    <a:pt x="0" y="71120"/>
                    <a:pt x="0" y="158750"/>
                  </a:cubicBezTo>
                  <a:lnTo>
                    <a:pt x="0" y="2289141"/>
                  </a:lnTo>
                  <a:cubicBezTo>
                    <a:pt x="0" y="2341210"/>
                    <a:pt x="25400" y="2386930"/>
                    <a:pt x="63500" y="2416141"/>
                  </a:cubicBezTo>
                  <a:cubicBezTo>
                    <a:pt x="91440" y="2460591"/>
                    <a:pt x="140970" y="2491070"/>
                    <a:pt x="196638" y="2491070"/>
                  </a:cubicBezTo>
                  <a:lnTo>
                    <a:pt x="1315308" y="2491070"/>
                  </a:lnTo>
                  <a:cubicBezTo>
                    <a:pt x="1402938" y="2491070"/>
                    <a:pt x="1474058" y="2419950"/>
                    <a:pt x="1474058" y="2332320"/>
                  </a:cubicBezTo>
                  <a:lnTo>
                    <a:pt x="1474058" y="201930"/>
                  </a:lnTo>
                  <a:cubicBezTo>
                    <a:pt x="1474058" y="149860"/>
                    <a:pt x="1448658" y="104140"/>
                    <a:pt x="1410558" y="74930"/>
                  </a:cubicBezTo>
                  <a:close/>
                  <a:moveTo>
                    <a:pt x="12700" y="2289141"/>
                  </a:moveTo>
                  <a:lnTo>
                    <a:pt x="12700" y="158750"/>
                  </a:lnTo>
                  <a:cubicBezTo>
                    <a:pt x="12700" y="78740"/>
                    <a:pt x="78740" y="12700"/>
                    <a:pt x="158750" y="12700"/>
                  </a:cubicBezTo>
                  <a:lnTo>
                    <a:pt x="1275938" y="12700"/>
                  </a:lnTo>
                  <a:cubicBezTo>
                    <a:pt x="1355948" y="12700"/>
                    <a:pt x="1421988" y="78740"/>
                    <a:pt x="1421988" y="158750"/>
                  </a:cubicBezTo>
                  <a:lnTo>
                    <a:pt x="1421988" y="2289141"/>
                  </a:lnTo>
                  <a:cubicBezTo>
                    <a:pt x="1421988" y="2369150"/>
                    <a:pt x="1355948" y="2435191"/>
                    <a:pt x="1275938" y="2435191"/>
                  </a:cubicBezTo>
                  <a:lnTo>
                    <a:pt x="158750" y="2435191"/>
                  </a:lnTo>
                  <a:cubicBezTo>
                    <a:pt x="78740" y="2435191"/>
                    <a:pt x="12700" y="2370420"/>
                    <a:pt x="12700" y="2289141"/>
                  </a:cubicBezTo>
                  <a:close/>
                  <a:moveTo>
                    <a:pt x="1462628" y="2332320"/>
                  </a:moveTo>
                  <a:cubicBezTo>
                    <a:pt x="1462628" y="2412330"/>
                    <a:pt x="1395318" y="2478370"/>
                    <a:pt x="1315308" y="2478370"/>
                  </a:cubicBezTo>
                  <a:lnTo>
                    <a:pt x="196638" y="2478370"/>
                  </a:lnTo>
                  <a:cubicBezTo>
                    <a:pt x="157480" y="2478370"/>
                    <a:pt x="120650" y="2461860"/>
                    <a:pt x="93980" y="2433920"/>
                  </a:cubicBezTo>
                  <a:cubicBezTo>
                    <a:pt x="114300" y="2442810"/>
                    <a:pt x="135890" y="2447890"/>
                    <a:pt x="160020" y="2447890"/>
                  </a:cubicBezTo>
                  <a:lnTo>
                    <a:pt x="1277208" y="2447890"/>
                  </a:lnTo>
                  <a:cubicBezTo>
                    <a:pt x="1364838" y="2447890"/>
                    <a:pt x="1435958" y="2376770"/>
                    <a:pt x="1435958" y="2289140"/>
                  </a:cubicBezTo>
                  <a:lnTo>
                    <a:pt x="1435958" y="158750"/>
                  </a:lnTo>
                  <a:cubicBezTo>
                    <a:pt x="1435958" y="140970"/>
                    <a:pt x="1432148" y="123190"/>
                    <a:pt x="1427068" y="106680"/>
                  </a:cubicBezTo>
                  <a:cubicBezTo>
                    <a:pt x="1448658" y="132080"/>
                    <a:pt x="1462628" y="165100"/>
                    <a:pt x="1462628" y="201930"/>
                  </a:cubicBezTo>
                  <a:lnTo>
                    <a:pt x="1462628" y="2332320"/>
                  </a:lnTo>
                  <a:cubicBezTo>
                    <a:pt x="1462628" y="2332320"/>
                    <a:pt x="1462628" y="2332320"/>
                    <a:pt x="1462628" y="2332320"/>
                  </a:cubicBezTo>
                  <a:close/>
                </a:path>
              </a:pathLst>
            </a:custGeom>
            <a:solidFill>
              <a:srgbClr val="704430"/>
            </a:solidFill>
          </p:spPr>
        </p:sp>
      </p:grpSp>
      <p:pic>
        <p:nvPicPr>
          <p:cNvPr id="27" name="Picture 27"/>
          <p:cNvPicPr>
            <a:picLocks noChangeAspect="1"/>
          </p:cNvPicPr>
          <p:nvPr/>
        </p:nvPicPr>
        <p:blipFill>
          <a:blip r:embed="rId3"/>
          <a:srcRect l="74605"/>
          <a:stretch>
            <a:fillRect/>
          </a:stretch>
        </p:blipFill>
        <p:spPr>
          <a:xfrm>
            <a:off x="5065694" y="1101830"/>
            <a:ext cx="4851155" cy="8763661"/>
          </a:xfrm>
          <a:prstGeom prst="rect">
            <a:avLst/>
          </a:prstGeom>
        </p:spPr>
      </p:pic>
      <p:pic>
        <p:nvPicPr>
          <p:cNvPr id="28" name="Picture 28"/>
          <p:cNvPicPr>
            <a:picLocks noChangeAspect="1"/>
          </p:cNvPicPr>
          <p:nvPr/>
        </p:nvPicPr>
        <p:blipFill>
          <a:blip r:embed="rId4"/>
          <a:srcRect/>
          <a:stretch>
            <a:fillRect/>
          </a:stretch>
        </p:blipFill>
        <p:spPr>
          <a:xfrm>
            <a:off x="12986077" y="275446"/>
            <a:ext cx="2785235" cy="9452917"/>
          </a:xfrm>
          <a:prstGeom prst="rect">
            <a:avLst/>
          </a:prstGeom>
        </p:spPr>
      </p:pic>
      <p:pic>
        <p:nvPicPr>
          <p:cNvPr id="29" name="Picture 2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698365" y="5651522"/>
            <a:ext cx="3266060" cy="4360031"/>
          </a:xfrm>
          <a:prstGeom prst="rect">
            <a:avLst/>
          </a:prstGeom>
        </p:spPr>
      </p:pic>
      <p:sp>
        <p:nvSpPr>
          <p:cNvPr id="30" name="TextBox 30"/>
          <p:cNvSpPr txBox="1"/>
          <p:nvPr/>
        </p:nvSpPr>
        <p:spPr>
          <a:xfrm>
            <a:off x="2033980" y="1408713"/>
            <a:ext cx="8425674" cy="1587497"/>
          </a:xfrm>
          <a:prstGeom prst="rect">
            <a:avLst/>
          </a:prstGeom>
        </p:spPr>
        <p:txBody>
          <a:bodyPr lIns="0" tIns="0" rIns="0" bIns="0" rtlCol="0" anchor="t">
            <a:spAutoFit/>
          </a:bodyPr>
          <a:lstStyle/>
          <a:p>
            <a:pPr>
              <a:lnSpc>
                <a:spcPts val="4107"/>
              </a:lnSpc>
            </a:pPr>
            <a:r>
              <a:rPr lang="en-US" sz="4107">
                <a:solidFill>
                  <a:srgbClr val="704430"/>
                </a:solidFill>
                <a:latin typeface="Marykate"/>
              </a:rPr>
              <a:t>(lanjutan) Flowchart </a:t>
            </a:r>
          </a:p>
          <a:p>
            <a:pPr algn="just">
              <a:lnSpc>
                <a:spcPts val="4107"/>
              </a:lnSpc>
            </a:pPr>
            <a:r>
              <a:rPr lang="en-US" sz="4107">
                <a:solidFill>
                  <a:srgbClr val="704430"/>
                </a:solidFill>
                <a:latin typeface="Marykate"/>
              </a:rPr>
              <a:t>Cubic Spline </a:t>
            </a:r>
          </a:p>
          <a:p>
            <a:pPr algn="just">
              <a:lnSpc>
                <a:spcPts val="4107"/>
              </a:lnSpc>
            </a:pPr>
            <a:r>
              <a:rPr lang="en-US" sz="4107">
                <a:solidFill>
                  <a:srgbClr val="704430"/>
                </a:solidFill>
                <a:latin typeface="Marykate"/>
              </a:rPr>
              <a:t>Interpolation</a:t>
            </a:r>
          </a:p>
        </p:txBody>
      </p:sp>
      <p:pic>
        <p:nvPicPr>
          <p:cNvPr id="31" name="Picture 3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259300" y="9258300"/>
            <a:ext cx="758021" cy="75802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1028700" y="396402"/>
            <a:ext cx="16661284" cy="8993082"/>
            <a:chOff x="0" y="0"/>
            <a:chExt cx="5447978" cy="2940597"/>
          </a:xfrm>
        </p:grpSpPr>
        <p:sp>
          <p:nvSpPr>
            <p:cNvPr id="4" name="Freeform 4"/>
            <p:cNvSpPr/>
            <p:nvPr/>
          </p:nvSpPr>
          <p:spPr>
            <a:xfrm>
              <a:off x="92710" y="106680"/>
              <a:ext cx="5343838" cy="2821217"/>
            </a:xfrm>
            <a:custGeom>
              <a:avLst/>
              <a:gdLst/>
              <a:ahLst/>
              <a:cxnLst/>
              <a:rect l="l" t="t" r="r" b="b"/>
              <a:pathLst>
                <a:path w="5343838" h="2821217">
                  <a:moveTo>
                    <a:pt x="5317168" y="2631987"/>
                  </a:moveTo>
                  <a:cubicBezTo>
                    <a:pt x="5317168" y="2719617"/>
                    <a:pt x="5240968" y="2790737"/>
                    <a:pt x="5159688" y="2790737"/>
                  </a:cubicBezTo>
                  <a:lnTo>
                    <a:pt x="66040" y="2790737"/>
                  </a:lnTo>
                  <a:cubicBezTo>
                    <a:pt x="43180" y="2790737"/>
                    <a:pt x="20320" y="2785657"/>
                    <a:pt x="0" y="2776767"/>
                  </a:cubicBezTo>
                  <a:cubicBezTo>
                    <a:pt x="26670" y="2804707"/>
                    <a:pt x="63500" y="2821217"/>
                    <a:pt x="128187" y="2821217"/>
                  </a:cubicBezTo>
                  <a:lnTo>
                    <a:pt x="5197788" y="2821217"/>
                  </a:lnTo>
                  <a:cubicBezTo>
                    <a:pt x="5277798" y="2821217"/>
                    <a:pt x="5343838" y="2755177"/>
                    <a:pt x="5343838" y="2675167"/>
                  </a:cubicBezTo>
                  <a:lnTo>
                    <a:pt x="5343838" y="95250"/>
                  </a:lnTo>
                  <a:cubicBezTo>
                    <a:pt x="5343838" y="58420"/>
                    <a:pt x="5329868" y="25400"/>
                    <a:pt x="5308279" y="0"/>
                  </a:cubicBezTo>
                  <a:cubicBezTo>
                    <a:pt x="5314629" y="16510"/>
                    <a:pt x="5317168" y="34290"/>
                    <a:pt x="5317168" y="52070"/>
                  </a:cubicBezTo>
                  <a:lnTo>
                    <a:pt x="5317168" y="2631987"/>
                  </a:lnTo>
                  <a:lnTo>
                    <a:pt x="5317168" y="2631987"/>
                  </a:lnTo>
                  <a:close/>
                </a:path>
              </a:pathLst>
            </a:custGeom>
            <a:solidFill>
              <a:srgbClr val="704430"/>
            </a:solidFill>
          </p:spPr>
        </p:sp>
        <p:sp>
          <p:nvSpPr>
            <p:cNvPr id="5" name="Freeform 5"/>
            <p:cNvSpPr/>
            <p:nvPr/>
          </p:nvSpPr>
          <p:spPr>
            <a:xfrm>
              <a:off x="12700" y="12700"/>
              <a:ext cx="5383209" cy="2872017"/>
            </a:xfrm>
            <a:custGeom>
              <a:avLst/>
              <a:gdLst/>
              <a:ahLst/>
              <a:cxnLst/>
              <a:rect l="l" t="t" r="r" b="b"/>
              <a:pathLst>
                <a:path w="5383209" h="2872017">
                  <a:moveTo>
                    <a:pt x="146050" y="2872017"/>
                  </a:moveTo>
                  <a:lnTo>
                    <a:pt x="5237159" y="2872017"/>
                  </a:lnTo>
                  <a:cubicBezTo>
                    <a:pt x="5317168" y="2872017"/>
                    <a:pt x="5383209" y="2805977"/>
                    <a:pt x="5383209" y="2725967"/>
                  </a:cubicBezTo>
                  <a:lnTo>
                    <a:pt x="5383209" y="146050"/>
                  </a:lnTo>
                  <a:cubicBezTo>
                    <a:pt x="5383209" y="66040"/>
                    <a:pt x="5317168" y="0"/>
                    <a:pt x="5237159" y="0"/>
                  </a:cubicBezTo>
                  <a:lnTo>
                    <a:pt x="146050" y="0"/>
                  </a:lnTo>
                  <a:cubicBezTo>
                    <a:pt x="66040" y="0"/>
                    <a:pt x="0" y="66040"/>
                    <a:pt x="0" y="146050"/>
                  </a:cubicBezTo>
                  <a:lnTo>
                    <a:pt x="0" y="2725967"/>
                  </a:lnTo>
                  <a:cubicBezTo>
                    <a:pt x="0" y="2807247"/>
                    <a:pt x="66040" y="2872017"/>
                    <a:pt x="146050" y="2872017"/>
                  </a:cubicBezTo>
                  <a:close/>
                </a:path>
              </a:pathLst>
            </a:custGeom>
            <a:solidFill>
              <a:srgbClr val="B9DDBF"/>
            </a:solidFill>
          </p:spPr>
        </p:sp>
        <p:sp>
          <p:nvSpPr>
            <p:cNvPr id="6" name="Freeform 6"/>
            <p:cNvSpPr/>
            <p:nvPr/>
          </p:nvSpPr>
          <p:spPr>
            <a:xfrm>
              <a:off x="0" y="0"/>
              <a:ext cx="5447979" cy="2940597"/>
            </a:xfrm>
            <a:custGeom>
              <a:avLst/>
              <a:gdLst/>
              <a:ahLst/>
              <a:cxnLst/>
              <a:rect l="l" t="t" r="r" b="b"/>
              <a:pathLst>
                <a:path w="5447979" h="2940597">
                  <a:moveTo>
                    <a:pt x="5384479" y="74930"/>
                  </a:moveTo>
                  <a:cubicBezTo>
                    <a:pt x="5356539" y="30480"/>
                    <a:pt x="5307009" y="0"/>
                    <a:pt x="5249859" y="0"/>
                  </a:cubicBezTo>
                  <a:lnTo>
                    <a:pt x="158750" y="0"/>
                  </a:lnTo>
                  <a:cubicBezTo>
                    <a:pt x="71120" y="0"/>
                    <a:pt x="0" y="71120"/>
                    <a:pt x="0" y="158750"/>
                  </a:cubicBezTo>
                  <a:lnTo>
                    <a:pt x="0" y="2738667"/>
                  </a:lnTo>
                  <a:cubicBezTo>
                    <a:pt x="0" y="2790737"/>
                    <a:pt x="25400" y="2836457"/>
                    <a:pt x="63500" y="2865667"/>
                  </a:cubicBezTo>
                  <a:cubicBezTo>
                    <a:pt x="91440" y="2910117"/>
                    <a:pt x="140970" y="2940597"/>
                    <a:pt x="225919" y="2940597"/>
                  </a:cubicBezTo>
                  <a:lnTo>
                    <a:pt x="5289229" y="2940597"/>
                  </a:lnTo>
                  <a:cubicBezTo>
                    <a:pt x="5376859" y="2940597"/>
                    <a:pt x="5447979" y="2869477"/>
                    <a:pt x="5447979" y="2781847"/>
                  </a:cubicBezTo>
                  <a:lnTo>
                    <a:pt x="5447979" y="201930"/>
                  </a:lnTo>
                  <a:cubicBezTo>
                    <a:pt x="5447978" y="149860"/>
                    <a:pt x="5422578" y="104140"/>
                    <a:pt x="5384479" y="74930"/>
                  </a:cubicBezTo>
                  <a:close/>
                  <a:moveTo>
                    <a:pt x="12700" y="2738667"/>
                  </a:moveTo>
                  <a:lnTo>
                    <a:pt x="12700" y="158750"/>
                  </a:lnTo>
                  <a:cubicBezTo>
                    <a:pt x="12700" y="78740"/>
                    <a:pt x="78740" y="12700"/>
                    <a:pt x="158750" y="12700"/>
                  </a:cubicBezTo>
                  <a:lnTo>
                    <a:pt x="5249859" y="12700"/>
                  </a:lnTo>
                  <a:cubicBezTo>
                    <a:pt x="5329868" y="12700"/>
                    <a:pt x="5395909" y="78740"/>
                    <a:pt x="5395909" y="158750"/>
                  </a:cubicBezTo>
                  <a:lnTo>
                    <a:pt x="5395909" y="2738667"/>
                  </a:lnTo>
                  <a:cubicBezTo>
                    <a:pt x="5395909" y="2818677"/>
                    <a:pt x="5329868" y="2884717"/>
                    <a:pt x="5249859" y="2884717"/>
                  </a:cubicBezTo>
                  <a:lnTo>
                    <a:pt x="158750" y="2884717"/>
                  </a:lnTo>
                  <a:cubicBezTo>
                    <a:pt x="78740" y="2884717"/>
                    <a:pt x="12700" y="2819947"/>
                    <a:pt x="12700" y="2738667"/>
                  </a:cubicBezTo>
                  <a:close/>
                  <a:moveTo>
                    <a:pt x="5436548" y="2781847"/>
                  </a:moveTo>
                  <a:cubicBezTo>
                    <a:pt x="5436548" y="2861857"/>
                    <a:pt x="5369239" y="2927897"/>
                    <a:pt x="5289228" y="2927897"/>
                  </a:cubicBezTo>
                  <a:lnTo>
                    <a:pt x="225919" y="2927897"/>
                  </a:lnTo>
                  <a:cubicBezTo>
                    <a:pt x="157480" y="2927897"/>
                    <a:pt x="120650" y="2911387"/>
                    <a:pt x="93980" y="2883447"/>
                  </a:cubicBezTo>
                  <a:cubicBezTo>
                    <a:pt x="114300" y="2892337"/>
                    <a:pt x="135890" y="2897417"/>
                    <a:pt x="160020" y="2897417"/>
                  </a:cubicBezTo>
                  <a:lnTo>
                    <a:pt x="5251129" y="2897417"/>
                  </a:lnTo>
                  <a:cubicBezTo>
                    <a:pt x="5338759" y="2897417"/>
                    <a:pt x="5409879" y="2826297"/>
                    <a:pt x="5409879" y="2738667"/>
                  </a:cubicBezTo>
                  <a:lnTo>
                    <a:pt x="5409879" y="158750"/>
                  </a:lnTo>
                  <a:cubicBezTo>
                    <a:pt x="5409879" y="140970"/>
                    <a:pt x="5406068" y="123190"/>
                    <a:pt x="5400989" y="106680"/>
                  </a:cubicBezTo>
                  <a:cubicBezTo>
                    <a:pt x="5422579" y="132080"/>
                    <a:pt x="5436548" y="165100"/>
                    <a:pt x="5436548" y="201930"/>
                  </a:cubicBezTo>
                  <a:lnTo>
                    <a:pt x="5436548" y="2781847"/>
                  </a:lnTo>
                  <a:cubicBezTo>
                    <a:pt x="5436548" y="2781847"/>
                    <a:pt x="5436548" y="2781847"/>
                    <a:pt x="5436548" y="2781847"/>
                  </a:cubicBezTo>
                  <a:close/>
                </a:path>
              </a:pathLst>
            </a:custGeom>
            <a:solidFill>
              <a:srgbClr val="704430"/>
            </a:solidFill>
          </p:spPr>
        </p:sp>
      </p:grpSp>
      <p:sp>
        <p:nvSpPr>
          <p:cNvPr id="7" name="AutoShape 7"/>
          <p:cNvSpPr/>
          <p:nvPr/>
        </p:nvSpPr>
        <p:spPr>
          <a:xfrm>
            <a:off x="16786346" y="1161189"/>
            <a:ext cx="364602" cy="0"/>
          </a:xfrm>
          <a:prstGeom prst="line">
            <a:avLst/>
          </a:prstGeom>
          <a:ln w="38100" cap="rnd">
            <a:solidFill>
              <a:srgbClr val="704430"/>
            </a:solidFill>
            <a:prstDash val="solid"/>
            <a:headEnd type="none" w="sm" len="sm"/>
            <a:tailEnd type="none" w="sm" len="sm"/>
          </a:ln>
        </p:spPr>
      </p:sp>
      <p:sp>
        <p:nvSpPr>
          <p:cNvPr id="8" name="AutoShape 8"/>
          <p:cNvSpPr/>
          <p:nvPr/>
        </p:nvSpPr>
        <p:spPr>
          <a:xfrm>
            <a:off x="16786346" y="1316359"/>
            <a:ext cx="364602" cy="0"/>
          </a:xfrm>
          <a:prstGeom prst="line">
            <a:avLst/>
          </a:prstGeom>
          <a:ln w="38100" cap="rnd">
            <a:solidFill>
              <a:srgbClr val="704430"/>
            </a:solidFill>
            <a:prstDash val="solid"/>
            <a:headEnd type="none" w="sm" len="sm"/>
            <a:tailEnd type="none" w="sm" len="sm"/>
          </a:ln>
        </p:spPr>
      </p:sp>
      <p:sp>
        <p:nvSpPr>
          <p:cNvPr id="9" name="AutoShape 9"/>
          <p:cNvSpPr/>
          <p:nvPr/>
        </p:nvSpPr>
        <p:spPr>
          <a:xfrm>
            <a:off x="16786346" y="1471530"/>
            <a:ext cx="364602" cy="0"/>
          </a:xfrm>
          <a:prstGeom prst="line">
            <a:avLst/>
          </a:prstGeom>
          <a:ln w="38100" cap="rnd">
            <a:solidFill>
              <a:srgbClr val="704430"/>
            </a:solidFill>
            <a:prstDash val="solid"/>
            <a:headEnd type="none" w="sm" len="sm"/>
            <a:tailEnd type="none" w="sm" len="sm"/>
          </a:ln>
        </p:spPr>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753827" y="1028700"/>
            <a:ext cx="613419" cy="613419"/>
          </a:xfrm>
          <a:prstGeom prst="rect">
            <a:avLst/>
          </a:prstGeom>
        </p:spPr>
      </p:pic>
      <p:grpSp>
        <p:nvGrpSpPr>
          <p:cNvPr id="11" name="Group 11"/>
          <p:cNvGrpSpPr/>
          <p:nvPr/>
        </p:nvGrpSpPr>
        <p:grpSpPr>
          <a:xfrm>
            <a:off x="1588356" y="1163333"/>
            <a:ext cx="348881" cy="34888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grpSp>
        <p:nvGrpSpPr>
          <p:cNvPr id="13" name="Group 13"/>
          <p:cNvGrpSpPr/>
          <p:nvPr/>
        </p:nvGrpSpPr>
        <p:grpSpPr>
          <a:xfrm>
            <a:off x="2354080" y="1163333"/>
            <a:ext cx="348881" cy="34888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sp>
        <p:nvSpPr>
          <p:cNvPr id="15" name="AutoShape 15"/>
          <p:cNvSpPr/>
          <p:nvPr/>
        </p:nvSpPr>
        <p:spPr>
          <a:xfrm rot="12735">
            <a:off x="1044059" y="2213598"/>
            <a:ext cx="16534746" cy="0"/>
          </a:xfrm>
          <a:prstGeom prst="line">
            <a:avLst/>
          </a:prstGeom>
          <a:ln w="38100" cap="flat">
            <a:solidFill>
              <a:srgbClr val="704430"/>
            </a:solidFill>
            <a:prstDash val="solid"/>
            <a:headEnd type="none" w="sm" len="sm"/>
            <a:tailEnd type="none" w="sm" len="sm"/>
          </a:ln>
        </p:spPr>
      </p:sp>
      <p:sp>
        <p:nvSpPr>
          <p:cNvPr id="16" name="TextBox 16"/>
          <p:cNvSpPr txBox="1"/>
          <p:nvPr/>
        </p:nvSpPr>
        <p:spPr>
          <a:xfrm>
            <a:off x="3407037" y="795083"/>
            <a:ext cx="11904610" cy="1161580"/>
          </a:xfrm>
          <a:prstGeom prst="rect">
            <a:avLst/>
          </a:prstGeom>
        </p:spPr>
        <p:txBody>
          <a:bodyPr lIns="0" tIns="0" rIns="0" bIns="0" rtlCol="0" anchor="t">
            <a:spAutoFit/>
          </a:bodyPr>
          <a:lstStyle/>
          <a:p>
            <a:pPr algn="ctr">
              <a:lnSpc>
                <a:spcPts val="4483"/>
              </a:lnSpc>
            </a:pPr>
            <a:r>
              <a:rPr lang="en-US" sz="4483" spc="174">
                <a:solidFill>
                  <a:srgbClr val="704430"/>
                </a:solidFill>
                <a:latin typeface="Marykate"/>
              </a:rPr>
              <a:t>Analisis Artikel - 1 "Optimization of Electrostatic Force System Based on Newton Interpolation Method"</a:t>
            </a:r>
          </a:p>
        </p:txBody>
      </p:sp>
      <p:sp>
        <p:nvSpPr>
          <p:cNvPr id="17" name="TextBox 17"/>
          <p:cNvSpPr txBox="1"/>
          <p:nvPr/>
        </p:nvSpPr>
        <p:spPr>
          <a:xfrm>
            <a:off x="1965910" y="2587625"/>
            <a:ext cx="14786864" cy="5016500"/>
          </a:xfrm>
          <a:prstGeom prst="rect">
            <a:avLst/>
          </a:prstGeom>
        </p:spPr>
        <p:txBody>
          <a:bodyPr lIns="0" tIns="0" rIns="0" bIns="0" rtlCol="0" anchor="t">
            <a:spAutoFit/>
          </a:bodyPr>
          <a:lstStyle/>
          <a:p>
            <a:pPr marL="539749" lvl="1" indent="-269875" algn="just">
              <a:lnSpc>
                <a:spcPts val="3999"/>
              </a:lnSpc>
              <a:buFont typeface="Arial"/>
              <a:buChar char="•"/>
            </a:pPr>
            <a:r>
              <a:rPr lang="en-US" sz="2499" dirty="0" err="1">
                <a:solidFill>
                  <a:srgbClr val="47332A"/>
                </a:solidFill>
                <a:latin typeface="Nunito Sans Regular"/>
              </a:rPr>
              <a:t>Metode</a:t>
            </a:r>
            <a:r>
              <a:rPr lang="en-US" sz="2499" dirty="0">
                <a:solidFill>
                  <a:srgbClr val="47332A"/>
                </a:solidFill>
                <a:latin typeface="Nunito Sans Regular"/>
              </a:rPr>
              <a:t> </a:t>
            </a:r>
            <a:r>
              <a:rPr lang="en-US" sz="2499" dirty="0" err="1">
                <a:solidFill>
                  <a:srgbClr val="47332A"/>
                </a:solidFill>
                <a:latin typeface="Nunito Sans Regular"/>
              </a:rPr>
              <a:t>interpolasi</a:t>
            </a:r>
            <a:r>
              <a:rPr lang="en-US" sz="2499" dirty="0">
                <a:solidFill>
                  <a:srgbClr val="47332A"/>
                </a:solidFill>
                <a:latin typeface="Nunito Sans Regular"/>
              </a:rPr>
              <a:t> Newton (NIM) </a:t>
            </a:r>
            <a:r>
              <a:rPr lang="en-US" sz="2499" dirty="0" err="1">
                <a:solidFill>
                  <a:srgbClr val="47332A"/>
                </a:solidFill>
                <a:latin typeface="Nunito Sans Regular"/>
              </a:rPr>
              <a:t>diusulkan</a:t>
            </a:r>
            <a:r>
              <a:rPr lang="en-US" sz="2499" dirty="0">
                <a:solidFill>
                  <a:srgbClr val="47332A"/>
                </a:solidFill>
                <a:latin typeface="Nunito Sans Regular"/>
              </a:rPr>
              <a:t> </a:t>
            </a:r>
            <a:r>
              <a:rPr lang="en-US" sz="2499" dirty="0" err="1">
                <a:solidFill>
                  <a:srgbClr val="47332A"/>
                </a:solidFill>
                <a:latin typeface="Nunito Sans Regular"/>
              </a:rPr>
              <a:t>untuk</a:t>
            </a:r>
            <a:r>
              <a:rPr lang="en-US" sz="2499" dirty="0">
                <a:solidFill>
                  <a:srgbClr val="47332A"/>
                </a:solidFill>
                <a:latin typeface="Nunito Sans Regular"/>
              </a:rPr>
              <a:t> </a:t>
            </a:r>
            <a:r>
              <a:rPr lang="en-US" sz="2499" dirty="0" err="1">
                <a:solidFill>
                  <a:srgbClr val="47332A"/>
                </a:solidFill>
                <a:latin typeface="Nunito Sans Regular"/>
              </a:rPr>
              <a:t>mengurangi</a:t>
            </a:r>
            <a:r>
              <a:rPr lang="en-US" sz="2499" dirty="0">
                <a:solidFill>
                  <a:srgbClr val="47332A"/>
                </a:solidFill>
                <a:latin typeface="Nunito Sans Regular"/>
              </a:rPr>
              <a:t> </a:t>
            </a:r>
            <a:r>
              <a:rPr lang="en-US" sz="2499" dirty="0" err="1">
                <a:solidFill>
                  <a:srgbClr val="47332A"/>
                </a:solidFill>
                <a:latin typeface="Nunito Sans Regular"/>
              </a:rPr>
              <a:t>efek</a:t>
            </a:r>
            <a:r>
              <a:rPr lang="en-US" sz="2499" dirty="0">
                <a:solidFill>
                  <a:srgbClr val="47332A"/>
                </a:solidFill>
                <a:latin typeface="Nunito Sans Regular"/>
              </a:rPr>
              <a:t> noise </a:t>
            </a:r>
            <a:r>
              <a:rPr lang="en-US" sz="2499" dirty="0" err="1">
                <a:solidFill>
                  <a:srgbClr val="47332A"/>
                </a:solidFill>
                <a:latin typeface="Nunito Sans Regular"/>
              </a:rPr>
              <a:t>baik</a:t>
            </a:r>
            <a:r>
              <a:rPr lang="en-US" sz="2499" dirty="0">
                <a:solidFill>
                  <a:srgbClr val="47332A"/>
                </a:solidFill>
                <a:latin typeface="Nunito Sans Regular"/>
              </a:rPr>
              <a:t> </a:t>
            </a:r>
            <a:r>
              <a:rPr lang="en-US" sz="2499" dirty="0" err="1">
                <a:solidFill>
                  <a:srgbClr val="47332A"/>
                </a:solidFill>
                <a:latin typeface="Nunito Sans Regular"/>
              </a:rPr>
              <a:t>dalam</a:t>
            </a:r>
            <a:r>
              <a:rPr lang="en-US" sz="2499" dirty="0">
                <a:solidFill>
                  <a:srgbClr val="47332A"/>
                </a:solidFill>
                <a:latin typeface="Nunito Sans Regular"/>
              </a:rPr>
              <a:t> </a:t>
            </a:r>
            <a:r>
              <a:rPr lang="en-US" sz="2499" dirty="0" err="1">
                <a:solidFill>
                  <a:srgbClr val="47332A"/>
                </a:solidFill>
                <a:latin typeface="Nunito Sans Regular"/>
              </a:rPr>
              <a:t>penentuan</a:t>
            </a:r>
            <a:r>
              <a:rPr lang="en-US" sz="2499" dirty="0">
                <a:solidFill>
                  <a:srgbClr val="47332A"/>
                </a:solidFill>
                <a:latin typeface="Nunito Sans Regular"/>
              </a:rPr>
              <a:t> </a:t>
            </a:r>
            <a:r>
              <a:rPr lang="en-US" sz="2499" dirty="0" err="1">
                <a:solidFill>
                  <a:srgbClr val="47332A"/>
                </a:solidFill>
                <a:latin typeface="Nunito Sans Regular"/>
              </a:rPr>
              <a:t>gradien</a:t>
            </a:r>
            <a:r>
              <a:rPr lang="en-US" sz="2499" dirty="0">
                <a:solidFill>
                  <a:srgbClr val="47332A"/>
                </a:solidFill>
                <a:latin typeface="Nunito Sans Regular"/>
              </a:rPr>
              <a:t> </a:t>
            </a:r>
            <a:r>
              <a:rPr lang="en-US" sz="2499" dirty="0" err="1">
                <a:solidFill>
                  <a:srgbClr val="47332A"/>
                </a:solidFill>
                <a:latin typeface="Nunito Sans Regular"/>
              </a:rPr>
              <a:t>kapasitansi</a:t>
            </a:r>
            <a:r>
              <a:rPr lang="en-US" sz="2499" dirty="0">
                <a:solidFill>
                  <a:srgbClr val="47332A"/>
                </a:solidFill>
                <a:latin typeface="Nunito Sans Regular"/>
              </a:rPr>
              <a:t> </a:t>
            </a:r>
            <a:r>
              <a:rPr lang="en-US" sz="2499" dirty="0" err="1">
                <a:solidFill>
                  <a:srgbClr val="47332A"/>
                </a:solidFill>
                <a:latin typeface="Nunito Sans Regular"/>
              </a:rPr>
              <a:t>maupun</a:t>
            </a:r>
            <a:r>
              <a:rPr lang="en-US" sz="2499" dirty="0">
                <a:solidFill>
                  <a:srgbClr val="47332A"/>
                </a:solidFill>
                <a:latin typeface="Nunito Sans Regular"/>
              </a:rPr>
              <a:t> </a:t>
            </a:r>
            <a:r>
              <a:rPr lang="en-US" sz="2499" dirty="0" err="1">
                <a:solidFill>
                  <a:srgbClr val="47332A"/>
                </a:solidFill>
                <a:latin typeface="Nunito Sans Regular"/>
              </a:rPr>
              <a:t>kalibrasi</a:t>
            </a:r>
            <a:r>
              <a:rPr lang="en-US" sz="2499" dirty="0">
                <a:solidFill>
                  <a:srgbClr val="47332A"/>
                </a:solidFill>
                <a:latin typeface="Nunito Sans Regular"/>
              </a:rPr>
              <a:t> </a:t>
            </a:r>
            <a:r>
              <a:rPr lang="en-US" sz="2499" dirty="0" err="1">
                <a:solidFill>
                  <a:srgbClr val="47332A"/>
                </a:solidFill>
                <a:latin typeface="Nunito Sans Regular"/>
              </a:rPr>
              <a:t>kantilever</a:t>
            </a:r>
            <a:endParaRPr lang="en-US" sz="2499" dirty="0">
              <a:solidFill>
                <a:srgbClr val="47332A"/>
              </a:solidFill>
              <a:latin typeface="Nunito Sans Regular"/>
            </a:endParaRPr>
          </a:p>
          <a:p>
            <a:pPr marL="539749" lvl="1" indent="-269875" algn="just">
              <a:lnSpc>
                <a:spcPts val="3999"/>
              </a:lnSpc>
              <a:buFont typeface="Arial"/>
              <a:buChar char="•"/>
            </a:pPr>
            <a:r>
              <a:rPr lang="en-US" sz="2499" dirty="0" err="1">
                <a:solidFill>
                  <a:srgbClr val="47332A"/>
                </a:solidFill>
                <a:latin typeface="Nunito Sans Regular"/>
              </a:rPr>
              <a:t>Metode</a:t>
            </a:r>
            <a:r>
              <a:rPr lang="en-US" sz="2499" dirty="0">
                <a:solidFill>
                  <a:srgbClr val="47332A"/>
                </a:solidFill>
                <a:latin typeface="Nunito Sans Regular"/>
              </a:rPr>
              <a:t> </a:t>
            </a:r>
            <a:r>
              <a:rPr lang="en-US" sz="2499" dirty="0" err="1">
                <a:solidFill>
                  <a:srgbClr val="47332A"/>
                </a:solidFill>
                <a:latin typeface="Nunito Sans Regular"/>
              </a:rPr>
              <a:t>Interpolasi</a:t>
            </a:r>
            <a:r>
              <a:rPr lang="en-US" sz="2499" dirty="0">
                <a:solidFill>
                  <a:srgbClr val="47332A"/>
                </a:solidFill>
                <a:latin typeface="Nunito Sans Regular"/>
              </a:rPr>
              <a:t> Newton </a:t>
            </a:r>
            <a:r>
              <a:rPr lang="en-US" sz="2499" dirty="0" err="1">
                <a:solidFill>
                  <a:srgbClr val="47332A"/>
                </a:solidFill>
                <a:latin typeface="Nunito Sans Regular"/>
              </a:rPr>
              <a:t>merupakan</a:t>
            </a:r>
            <a:r>
              <a:rPr lang="en-US" sz="2499" dirty="0">
                <a:solidFill>
                  <a:srgbClr val="47332A"/>
                </a:solidFill>
                <a:latin typeface="Nunito Sans Regular"/>
              </a:rPr>
              <a:t> </a:t>
            </a:r>
            <a:r>
              <a:rPr lang="en-US" sz="2499" dirty="0" err="1">
                <a:solidFill>
                  <a:srgbClr val="47332A"/>
                </a:solidFill>
                <a:latin typeface="Nunito Sans Regular"/>
              </a:rPr>
              <a:t>metode</a:t>
            </a:r>
            <a:r>
              <a:rPr lang="en-US" sz="2499" dirty="0">
                <a:solidFill>
                  <a:srgbClr val="47332A"/>
                </a:solidFill>
                <a:latin typeface="Nunito Sans Regular"/>
              </a:rPr>
              <a:t> </a:t>
            </a:r>
            <a:r>
              <a:rPr lang="en-US" sz="2499" dirty="0">
                <a:solidFill>
                  <a:srgbClr val="47332A"/>
                </a:solidFill>
                <a:latin typeface="Nunito Sans Regular"/>
                <a:hlinkClick r:id="rId5" tooltip="https://en.wikipedia.org/wiki/Polynomial"/>
              </a:rPr>
              <a:t>polinomial </a:t>
            </a:r>
            <a:r>
              <a:rPr lang="en-US" sz="2499" dirty="0">
                <a:solidFill>
                  <a:srgbClr val="47332A"/>
                </a:solidFill>
                <a:latin typeface="Nunito Sans Regular"/>
                <a:hlinkClick r:id="rId6" tooltip="https://en.wikipedia.org/wiki/Polynomial_interpolation"/>
              </a:rPr>
              <a:t>interpolasi</a:t>
            </a:r>
            <a:r>
              <a:rPr lang="en-US" sz="2499" dirty="0">
                <a:solidFill>
                  <a:srgbClr val="47332A"/>
                </a:solidFill>
                <a:latin typeface="Nunito Sans Regular"/>
              </a:rPr>
              <a:t> </a:t>
            </a:r>
            <a:r>
              <a:rPr lang="en-US" sz="2499" dirty="0" err="1">
                <a:solidFill>
                  <a:srgbClr val="47332A"/>
                </a:solidFill>
                <a:latin typeface="Nunito Sans Regular"/>
              </a:rPr>
              <a:t>dari</a:t>
            </a:r>
            <a:r>
              <a:rPr lang="en-US" sz="2499" dirty="0">
                <a:solidFill>
                  <a:srgbClr val="47332A"/>
                </a:solidFill>
                <a:latin typeface="Nunito Sans Regular"/>
              </a:rPr>
              <a:t> </a:t>
            </a:r>
            <a:r>
              <a:rPr lang="en-US" sz="2499" dirty="0" err="1">
                <a:solidFill>
                  <a:srgbClr val="47332A"/>
                </a:solidFill>
                <a:latin typeface="Nunito Sans Regular"/>
              </a:rPr>
              <a:t>sekumpulan</a:t>
            </a:r>
            <a:r>
              <a:rPr lang="en-US" sz="2499" dirty="0">
                <a:solidFill>
                  <a:srgbClr val="47332A"/>
                </a:solidFill>
                <a:latin typeface="Nunito Sans Regular"/>
              </a:rPr>
              <a:t> </a:t>
            </a:r>
            <a:r>
              <a:rPr lang="en-US" sz="2499" dirty="0" err="1">
                <a:solidFill>
                  <a:srgbClr val="47332A"/>
                </a:solidFill>
                <a:latin typeface="Nunito Sans Regular"/>
              </a:rPr>
              <a:t>titik</a:t>
            </a:r>
            <a:r>
              <a:rPr lang="en-US" sz="2499" dirty="0">
                <a:solidFill>
                  <a:srgbClr val="47332A"/>
                </a:solidFill>
                <a:latin typeface="Nunito Sans Regular"/>
              </a:rPr>
              <a:t> data </a:t>
            </a:r>
            <a:r>
              <a:rPr lang="en-US" sz="2499" dirty="0" err="1">
                <a:solidFill>
                  <a:srgbClr val="47332A"/>
                </a:solidFill>
                <a:latin typeface="Nunito Sans Regular"/>
              </a:rPr>
              <a:t>tertentu</a:t>
            </a:r>
            <a:r>
              <a:rPr lang="en-US" sz="2499" dirty="0">
                <a:solidFill>
                  <a:srgbClr val="47332A"/>
                </a:solidFill>
                <a:latin typeface="Nunito Sans Regular"/>
              </a:rPr>
              <a:t> yang </a:t>
            </a:r>
            <a:r>
              <a:rPr lang="en-US" sz="2499" dirty="0" err="1">
                <a:solidFill>
                  <a:srgbClr val="47332A"/>
                </a:solidFill>
                <a:latin typeface="Nunito Sans Regular"/>
              </a:rPr>
              <a:t>digunakan</a:t>
            </a:r>
            <a:r>
              <a:rPr lang="en-US" sz="2499" dirty="0">
                <a:solidFill>
                  <a:srgbClr val="47332A"/>
                </a:solidFill>
                <a:latin typeface="Nunito Sans Regular"/>
              </a:rPr>
              <a:t> </a:t>
            </a:r>
            <a:r>
              <a:rPr lang="en-US" sz="2499" dirty="0" err="1">
                <a:solidFill>
                  <a:srgbClr val="47332A"/>
                </a:solidFill>
                <a:latin typeface="Nunito Sans Regular"/>
              </a:rPr>
              <a:t>untuk</a:t>
            </a:r>
            <a:r>
              <a:rPr lang="en-US" sz="2499" dirty="0">
                <a:solidFill>
                  <a:srgbClr val="47332A"/>
                </a:solidFill>
                <a:latin typeface="Nunito Sans Regular"/>
              </a:rPr>
              <a:t> </a:t>
            </a:r>
            <a:r>
              <a:rPr lang="en-US" sz="2499" dirty="0" err="1">
                <a:solidFill>
                  <a:srgbClr val="47332A"/>
                </a:solidFill>
                <a:latin typeface="Nunito Sans Regular"/>
              </a:rPr>
              <a:t>memprediksi</a:t>
            </a:r>
            <a:r>
              <a:rPr lang="en-US" sz="2499" dirty="0">
                <a:solidFill>
                  <a:srgbClr val="47332A"/>
                </a:solidFill>
                <a:latin typeface="Nunito Sans Regular"/>
              </a:rPr>
              <a:t> </a:t>
            </a:r>
            <a:r>
              <a:rPr lang="en-US" sz="2499" dirty="0" err="1">
                <a:solidFill>
                  <a:srgbClr val="47332A"/>
                </a:solidFill>
                <a:latin typeface="Nunito Sans Regular"/>
              </a:rPr>
              <a:t>nilai</a:t>
            </a:r>
            <a:r>
              <a:rPr lang="en-US" sz="2499" dirty="0">
                <a:solidFill>
                  <a:srgbClr val="47332A"/>
                </a:solidFill>
                <a:latin typeface="Nunito Sans Regular"/>
              </a:rPr>
              <a:t> </a:t>
            </a:r>
            <a:r>
              <a:rPr lang="en-US" sz="2499" dirty="0" err="1">
                <a:solidFill>
                  <a:srgbClr val="47332A"/>
                </a:solidFill>
                <a:latin typeface="Nunito Sans Regular"/>
              </a:rPr>
              <a:t>fungsi</a:t>
            </a:r>
            <a:r>
              <a:rPr lang="en-US" sz="2499" dirty="0">
                <a:solidFill>
                  <a:srgbClr val="47332A"/>
                </a:solidFill>
                <a:latin typeface="Nunito Sans Regular"/>
              </a:rPr>
              <a:t> </a:t>
            </a:r>
            <a:r>
              <a:rPr lang="en-US" sz="2499" dirty="0" err="1">
                <a:solidFill>
                  <a:srgbClr val="47332A"/>
                </a:solidFill>
                <a:latin typeface="Nunito Sans Regular"/>
              </a:rPr>
              <a:t>dari</a:t>
            </a:r>
            <a:r>
              <a:rPr lang="en-US" sz="2499" dirty="0">
                <a:solidFill>
                  <a:srgbClr val="47332A"/>
                </a:solidFill>
                <a:latin typeface="Nunito Sans Regular"/>
              </a:rPr>
              <a:t> data-data </a:t>
            </a:r>
            <a:r>
              <a:rPr lang="en-US" sz="2499" dirty="0" err="1">
                <a:solidFill>
                  <a:srgbClr val="47332A"/>
                </a:solidFill>
                <a:latin typeface="Nunito Sans Regular"/>
              </a:rPr>
              <a:t>tersebut</a:t>
            </a:r>
            <a:r>
              <a:rPr lang="en-US" sz="2499" dirty="0">
                <a:solidFill>
                  <a:srgbClr val="47332A"/>
                </a:solidFill>
                <a:latin typeface="Nunito Sans Regular"/>
              </a:rPr>
              <a:t>. </a:t>
            </a:r>
          </a:p>
          <a:p>
            <a:pPr marL="539749" lvl="1" indent="-269875" algn="just">
              <a:lnSpc>
                <a:spcPts val="3999"/>
              </a:lnSpc>
              <a:buFont typeface="Arial"/>
              <a:buChar char="•"/>
            </a:pPr>
            <a:r>
              <a:rPr lang="en-US" sz="2499" dirty="0" err="1">
                <a:solidFill>
                  <a:srgbClr val="47332A"/>
                </a:solidFill>
                <a:latin typeface="Nunito Sans Regular"/>
              </a:rPr>
              <a:t>Untuk</a:t>
            </a:r>
            <a:r>
              <a:rPr lang="en-US" sz="2499" dirty="0">
                <a:solidFill>
                  <a:srgbClr val="47332A"/>
                </a:solidFill>
                <a:latin typeface="Nunito Sans Regular"/>
              </a:rPr>
              <a:t> </a:t>
            </a:r>
            <a:r>
              <a:rPr lang="en-US" sz="2499" dirty="0" err="1">
                <a:solidFill>
                  <a:srgbClr val="47332A"/>
                </a:solidFill>
                <a:latin typeface="Nunito Sans Regular"/>
              </a:rPr>
              <a:t>menghilangkan</a:t>
            </a:r>
            <a:r>
              <a:rPr lang="en-US" sz="2499" dirty="0">
                <a:solidFill>
                  <a:srgbClr val="47332A"/>
                </a:solidFill>
                <a:latin typeface="Nunito Sans Regular"/>
              </a:rPr>
              <a:t> </a:t>
            </a:r>
            <a:r>
              <a:rPr lang="en-US" sz="2499" dirty="0" err="1">
                <a:solidFill>
                  <a:srgbClr val="47332A"/>
                </a:solidFill>
                <a:latin typeface="Nunito Sans Regular"/>
              </a:rPr>
              <a:t>efek</a:t>
            </a:r>
            <a:r>
              <a:rPr lang="en-US" sz="2499" dirty="0">
                <a:solidFill>
                  <a:srgbClr val="47332A"/>
                </a:solidFill>
                <a:latin typeface="Nunito Sans Regular"/>
              </a:rPr>
              <a:t> noise </a:t>
            </a:r>
            <a:r>
              <a:rPr lang="en-US" sz="2499" dirty="0" err="1">
                <a:solidFill>
                  <a:srgbClr val="47332A"/>
                </a:solidFill>
                <a:latin typeface="Nunito Sans Regular"/>
              </a:rPr>
              <a:t>nonlinier</a:t>
            </a:r>
            <a:r>
              <a:rPr lang="en-US" sz="2499" dirty="0">
                <a:solidFill>
                  <a:srgbClr val="47332A"/>
                </a:solidFill>
                <a:latin typeface="Nunito Sans Regular"/>
              </a:rPr>
              <a:t>, </a:t>
            </a:r>
            <a:r>
              <a:rPr lang="en-US" sz="2499" dirty="0" err="1">
                <a:solidFill>
                  <a:srgbClr val="47332A"/>
                </a:solidFill>
                <a:latin typeface="Nunito Sans Regular"/>
              </a:rPr>
              <a:t>metode</a:t>
            </a:r>
            <a:r>
              <a:rPr lang="en-US" sz="2499" dirty="0">
                <a:solidFill>
                  <a:srgbClr val="47332A"/>
                </a:solidFill>
                <a:latin typeface="Nunito Sans Regular"/>
              </a:rPr>
              <a:t> </a:t>
            </a:r>
            <a:r>
              <a:rPr lang="en-US" sz="2499" dirty="0" err="1">
                <a:solidFill>
                  <a:srgbClr val="47332A"/>
                </a:solidFill>
                <a:latin typeface="Nunito Sans Regular"/>
              </a:rPr>
              <a:t>interpolasi</a:t>
            </a:r>
            <a:r>
              <a:rPr lang="en-US" sz="2499" dirty="0">
                <a:solidFill>
                  <a:srgbClr val="47332A"/>
                </a:solidFill>
                <a:latin typeface="Nunito Sans Regular"/>
              </a:rPr>
              <a:t> Newton </a:t>
            </a:r>
            <a:r>
              <a:rPr lang="en-US" sz="2499" dirty="0" err="1">
                <a:solidFill>
                  <a:srgbClr val="47332A"/>
                </a:solidFill>
                <a:latin typeface="Nunito Sans Regular"/>
              </a:rPr>
              <a:t>diadopsi</a:t>
            </a:r>
            <a:r>
              <a:rPr lang="en-US" sz="2499" dirty="0">
                <a:solidFill>
                  <a:srgbClr val="47332A"/>
                </a:solidFill>
                <a:latin typeface="Nunito Sans Regular"/>
              </a:rPr>
              <a:t> </a:t>
            </a:r>
            <a:r>
              <a:rPr lang="en-US" sz="2499" dirty="0" err="1">
                <a:solidFill>
                  <a:srgbClr val="47332A"/>
                </a:solidFill>
                <a:latin typeface="Nunito Sans Regular"/>
              </a:rPr>
              <a:t>menggunakan</a:t>
            </a:r>
            <a:r>
              <a:rPr lang="en-US" sz="2499" dirty="0">
                <a:solidFill>
                  <a:srgbClr val="47332A"/>
                </a:solidFill>
                <a:latin typeface="Nunito Sans Regular"/>
              </a:rPr>
              <a:t> </a:t>
            </a:r>
            <a:r>
              <a:rPr lang="en-US" sz="2499" dirty="0" err="1">
                <a:solidFill>
                  <a:srgbClr val="47332A"/>
                </a:solidFill>
                <a:latin typeface="Nunito Sans Regular"/>
              </a:rPr>
              <a:t>Titik</a:t>
            </a:r>
            <a:r>
              <a:rPr lang="en-US" sz="2499" dirty="0">
                <a:solidFill>
                  <a:srgbClr val="47332A"/>
                </a:solidFill>
                <a:latin typeface="Nunito Sans Regular"/>
              </a:rPr>
              <a:t> </a:t>
            </a:r>
            <a:r>
              <a:rPr lang="en-US" sz="2499" dirty="0" err="1">
                <a:solidFill>
                  <a:srgbClr val="47332A"/>
                </a:solidFill>
                <a:latin typeface="Nunito Sans Regular"/>
              </a:rPr>
              <a:t>sampel</a:t>
            </a:r>
            <a:r>
              <a:rPr lang="en-US" sz="2499" dirty="0">
                <a:solidFill>
                  <a:srgbClr val="47332A"/>
                </a:solidFill>
                <a:latin typeface="Nunito Sans Regular"/>
              </a:rPr>
              <a:t> A1, A2, A3, dan A4.</a:t>
            </a:r>
          </a:p>
          <a:p>
            <a:pPr marL="539749" lvl="1" indent="-269875" algn="just">
              <a:lnSpc>
                <a:spcPts val="3999"/>
              </a:lnSpc>
              <a:buFont typeface="Arial"/>
              <a:buChar char="•"/>
            </a:pPr>
            <a:r>
              <a:rPr lang="en-US" sz="2499" dirty="0" err="1">
                <a:solidFill>
                  <a:srgbClr val="47332A"/>
                </a:solidFill>
                <a:latin typeface="Nunito Sans Regular"/>
              </a:rPr>
              <a:t>Dalam</a:t>
            </a:r>
            <a:r>
              <a:rPr lang="en-US" sz="2499" dirty="0">
                <a:solidFill>
                  <a:srgbClr val="47332A"/>
                </a:solidFill>
                <a:latin typeface="Nunito Sans Regular"/>
              </a:rPr>
              <a:t> </a:t>
            </a:r>
            <a:r>
              <a:rPr lang="en-US" sz="2499" dirty="0" err="1">
                <a:solidFill>
                  <a:srgbClr val="47332A"/>
                </a:solidFill>
                <a:latin typeface="Nunito Sans Regular"/>
              </a:rPr>
              <a:t>penelitian</a:t>
            </a:r>
            <a:r>
              <a:rPr lang="en-US" sz="2499" dirty="0">
                <a:solidFill>
                  <a:srgbClr val="47332A"/>
                </a:solidFill>
                <a:latin typeface="Nunito Sans Regular"/>
              </a:rPr>
              <a:t> </a:t>
            </a:r>
            <a:r>
              <a:rPr lang="en-US" sz="2499" dirty="0" err="1">
                <a:solidFill>
                  <a:srgbClr val="47332A"/>
                </a:solidFill>
                <a:latin typeface="Nunito Sans Regular"/>
              </a:rPr>
              <a:t>ini</a:t>
            </a:r>
            <a:r>
              <a:rPr lang="en-US" sz="2499" dirty="0">
                <a:solidFill>
                  <a:srgbClr val="47332A"/>
                </a:solidFill>
                <a:latin typeface="Nunito Sans Regular"/>
              </a:rPr>
              <a:t>, </a:t>
            </a:r>
            <a:r>
              <a:rPr lang="en-US" sz="2499" dirty="0" err="1">
                <a:solidFill>
                  <a:srgbClr val="47332A"/>
                </a:solidFill>
                <a:latin typeface="Nunito Sans Regular"/>
              </a:rPr>
              <a:t>sepasang</a:t>
            </a:r>
            <a:r>
              <a:rPr lang="en-US" sz="2499" dirty="0">
                <a:solidFill>
                  <a:srgbClr val="47332A"/>
                </a:solidFill>
                <a:latin typeface="Nunito Sans Regular"/>
              </a:rPr>
              <a:t> </a:t>
            </a:r>
            <a:r>
              <a:rPr lang="en-US" sz="2499" dirty="0" err="1">
                <a:solidFill>
                  <a:srgbClr val="47332A"/>
                </a:solidFill>
                <a:latin typeface="Nunito Sans Regular"/>
              </a:rPr>
              <a:t>kapasitor</a:t>
            </a:r>
            <a:r>
              <a:rPr lang="en-US" sz="2499" dirty="0">
                <a:solidFill>
                  <a:srgbClr val="47332A"/>
                </a:solidFill>
                <a:latin typeface="Nunito Sans Regular"/>
              </a:rPr>
              <a:t> </a:t>
            </a:r>
            <a:r>
              <a:rPr lang="en-US" sz="2499" dirty="0" err="1">
                <a:solidFill>
                  <a:srgbClr val="47332A"/>
                </a:solidFill>
                <a:latin typeface="Nunito Sans Regular"/>
              </a:rPr>
              <a:t>silinder</a:t>
            </a:r>
            <a:r>
              <a:rPr lang="en-US" sz="2499" dirty="0">
                <a:solidFill>
                  <a:srgbClr val="47332A"/>
                </a:solidFill>
                <a:latin typeface="Nunito Sans Regular"/>
              </a:rPr>
              <a:t> </a:t>
            </a:r>
            <a:r>
              <a:rPr lang="en-US" sz="2499" dirty="0" err="1">
                <a:solidFill>
                  <a:srgbClr val="47332A"/>
                </a:solidFill>
                <a:latin typeface="Nunito Sans Regular"/>
              </a:rPr>
              <a:t>koaksial</a:t>
            </a:r>
            <a:r>
              <a:rPr lang="en-US" sz="2499" dirty="0">
                <a:solidFill>
                  <a:srgbClr val="47332A"/>
                </a:solidFill>
                <a:latin typeface="Nunito Sans Regular"/>
              </a:rPr>
              <a:t> </a:t>
            </a:r>
            <a:r>
              <a:rPr lang="en-US" sz="2499" dirty="0" err="1">
                <a:solidFill>
                  <a:srgbClr val="47332A"/>
                </a:solidFill>
                <a:latin typeface="Nunito Sans Regular"/>
              </a:rPr>
              <a:t>digunakan</a:t>
            </a:r>
            <a:r>
              <a:rPr lang="en-US" sz="2499" dirty="0">
                <a:solidFill>
                  <a:srgbClr val="47332A"/>
                </a:solidFill>
                <a:latin typeface="Nunito Sans Regular"/>
              </a:rPr>
              <a:t> </a:t>
            </a:r>
            <a:r>
              <a:rPr lang="en-US" sz="2499" dirty="0" err="1">
                <a:solidFill>
                  <a:srgbClr val="47332A"/>
                </a:solidFill>
                <a:latin typeface="Nunito Sans Regular"/>
              </a:rPr>
              <a:t>untuk</a:t>
            </a:r>
            <a:r>
              <a:rPr lang="en-US" sz="2499" dirty="0">
                <a:solidFill>
                  <a:srgbClr val="47332A"/>
                </a:solidFill>
                <a:latin typeface="Nunito Sans Regular"/>
              </a:rPr>
              <a:t> </a:t>
            </a:r>
            <a:r>
              <a:rPr lang="en-US" sz="2499" dirty="0" err="1">
                <a:solidFill>
                  <a:srgbClr val="47332A"/>
                </a:solidFill>
                <a:latin typeface="Nunito Sans Regular"/>
              </a:rPr>
              <a:t>menghasilkan</a:t>
            </a:r>
            <a:r>
              <a:rPr lang="en-US" sz="2499" dirty="0">
                <a:solidFill>
                  <a:srgbClr val="47332A"/>
                </a:solidFill>
                <a:latin typeface="Nunito Sans Regular"/>
              </a:rPr>
              <a:t> </a:t>
            </a:r>
            <a:r>
              <a:rPr lang="en-US" sz="2499" dirty="0" err="1">
                <a:solidFill>
                  <a:srgbClr val="47332A"/>
                </a:solidFill>
                <a:latin typeface="Nunito Sans Regular"/>
              </a:rPr>
              <a:t>gaya</a:t>
            </a:r>
            <a:r>
              <a:rPr lang="en-US" sz="2499" dirty="0">
                <a:solidFill>
                  <a:srgbClr val="47332A"/>
                </a:solidFill>
                <a:latin typeface="Nunito Sans Regular"/>
              </a:rPr>
              <a:t> </a:t>
            </a:r>
            <a:r>
              <a:rPr lang="en-US" sz="2499" dirty="0" err="1">
                <a:solidFill>
                  <a:srgbClr val="47332A"/>
                </a:solidFill>
                <a:latin typeface="Nunito Sans Regular"/>
              </a:rPr>
              <a:t>elektrostatik</a:t>
            </a:r>
            <a:r>
              <a:rPr lang="en-US" sz="2499" dirty="0">
                <a:solidFill>
                  <a:srgbClr val="47332A"/>
                </a:solidFill>
                <a:latin typeface="Nunito Sans Regular"/>
              </a:rPr>
              <a:t> </a:t>
            </a:r>
            <a:r>
              <a:rPr lang="en-US" sz="2499" dirty="0" err="1">
                <a:solidFill>
                  <a:srgbClr val="47332A"/>
                </a:solidFill>
                <a:latin typeface="Nunito Sans Regular"/>
              </a:rPr>
              <a:t>sehingga</a:t>
            </a:r>
            <a:r>
              <a:rPr lang="en-US" sz="2499" dirty="0">
                <a:solidFill>
                  <a:srgbClr val="47332A"/>
                </a:solidFill>
                <a:latin typeface="Nunito Sans Regular"/>
              </a:rPr>
              <a:t> </a:t>
            </a:r>
            <a:r>
              <a:rPr lang="en-US" sz="2499" dirty="0" err="1">
                <a:solidFill>
                  <a:srgbClr val="47332A"/>
                </a:solidFill>
                <a:latin typeface="Nunito Sans Regular"/>
              </a:rPr>
              <a:t>gradien</a:t>
            </a:r>
            <a:r>
              <a:rPr lang="en-US" sz="2499" dirty="0">
                <a:solidFill>
                  <a:srgbClr val="47332A"/>
                </a:solidFill>
                <a:latin typeface="Nunito Sans Regular"/>
              </a:rPr>
              <a:t> </a:t>
            </a:r>
            <a:r>
              <a:rPr lang="en-US" sz="2499" dirty="0" err="1">
                <a:solidFill>
                  <a:srgbClr val="47332A"/>
                </a:solidFill>
                <a:latin typeface="Nunito Sans Regular"/>
              </a:rPr>
              <a:t>kapasitansi</a:t>
            </a:r>
            <a:r>
              <a:rPr lang="en-US" sz="2499" dirty="0">
                <a:solidFill>
                  <a:srgbClr val="47332A"/>
                </a:solidFill>
                <a:latin typeface="Nunito Sans Regular"/>
              </a:rPr>
              <a:t> </a:t>
            </a:r>
            <a:r>
              <a:rPr lang="en-US" sz="2499" dirty="0" err="1">
                <a:solidFill>
                  <a:srgbClr val="47332A"/>
                </a:solidFill>
                <a:latin typeface="Nunito Sans Regular"/>
              </a:rPr>
              <a:t>harus</a:t>
            </a:r>
            <a:r>
              <a:rPr lang="en-US" sz="2499" dirty="0">
                <a:solidFill>
                  <a:srgbClr val="47332A"/>
                </a:solidFill>
                <a:latin typeface="Nunito Sans Regular"/>
              </a:rPr>
              <a:t> </a:t>
            </a:r>
            <a:r>
              <a:rPr lang="en-US" sz="2499" dirty="0" err="1">
                <a:solidFill>
                  <a:srgbClr val="47332A"/>
                </a:solidFill>
                <a:latin typeface="Nunito Sans Regular"/>
              </a:rPr>
              <a:t>ditentukan</a:t>
            </a:r>
            <a:r>
              <a:rPr lang="en-US" sz="2499" dirty="0">
                <a:solidFill>
                  <a:srgbClr val="47332A"/>
                </a:solidFill>
                <a:latin typeface="Nunito Sans Regular"/>
              </a:rPr>
              <a:t> </a:t>
            </a:r>
            <a:r>
              <a:rPr lang="en-US" sz="2499" dirty="0" err="1">
                <a:solidFill>
                  <a:srgbClr val="47332A"/>
                </a:solidFill>
                <a:latin typeface="Nunito Sans Regular"/>
              </a:rPr>
              <a:t>sebelum</a:t>
            </a:r>
            <a:r>
              <a:rPr lang="en-US" sz="2499" dirty="0">
                <a:solidFill>
                  <a:srgbClr val="47332A"/>
                </a:solidFill>
                <a:latin typeface="Nunito Sans Regular"/>
              </a:rPr>
              <a:t> </a:t>
            </a:r>
            <a:r>
              <a:rPr lang="en-US" sz="2499" dirty="0" err="1">
                <a:solidFill>
                  <a:srgbClr val="47332A"/>
                </a:solidFill>
                <a:latin typeface="Nunito Sans Regular"/>
              </a:rPr>
              <a:t>pengukuran</a:t>
            </a:r>
            <a:r>
              <a:rPr lang="en-US" sz="2499" dirty="0">
                <a:solidFill>
                  <a:srgbClr val="47332A"/>
                </a:solidFill>
                <a:latin typeface="Nunito Sans Regular"/>
              </a:rPr>
              <a:t> </a:t>
            </a:r>
            <a:r>
              <a:rPr lang="en-US" sz="2499" dirty="0" err="1">
                <a:solidFill>
                  <a:srgbClr val="47332A"/>
                </a:solidFill>
                <a:latin typeface="Nunito Sans Regular"/>
              </a:rPr>
              <a:t>gaya</a:t>
            </a:r>
            <a:r>
              <a:rPr lang="en-US" sz="2499" dirty="0">
                <a:solidFill>
                  <a:srgbClr val="47332A"/>
                </a:solidFill>
                <a:latin typeface="Nunito Sans Regular"/>
              </a:rPr>
              <a:t> </a:t>
            </a:r>
            <a:r>
              <a:rPr lang="en-US" sz="2499" dirty="0" err="1">
                <a:solidFill>
                  <a:srgbClr val="47332A"/>
                </a:solidFill>
                <a:latin typeface="Nunito Sans Regular"/>
              </a:rPr>
              <a:t>dalam</a:t>
            </a:r>
            <a:r>
              <a:rPr lang="en-US" sz="2499" dirty="0">
                <a:solidFill>
                  <a:srgbClr val="47332A"/>
                </a:solidFill>
                <a:latin typeface="Nunito Sans Regular"/>
              </a:rPr>
              <a:t> </a:t>
            </a:r>
            <a:r>
              <a:rPr lang="en-US" sz="2499" dirty="0" err="1">
                <a:solidFill>
                  <a:srgbClr val="47332A"/>
                </a:solidFill>
                <a:latin typeface="Nunito Sans Regular"/>
              </a:rPr>
              <a:t>sistem</a:t>
            </a:r>
            <a:r>
              <a:rPr lang="en-US" sz="2499" dirty="0">
                <a:solidFill>
                  <a:srgbClr val="47332A"/>
                </a:solidFill>
                <a:latin typeface="Nunito Sans Regular"/>
              </a:rPr>
              <a:t> </a:t>
            </a:r>
            <a:r>
              <a:rPr lang="en-US" sz="2499" dirty="0" err="1">
                <a:solidFill>
                  <a:srgbClr val="47332A"/>
                </a:solidFill>
                <a:latin typeface="Nunito Sans Regular"/>
              </a:rPr>
              <a:t>elektrostatik</a:t>
            </a:r>
            <a:endParaRPr lang="en-US" sz="2499" dirty="0">
              <a:solidFill>
                <a:srgbClr val="47332A"/>
              </a:solidFill>
              <a:latin typeface="Nunito Sans Regular"/>
            </a:endParaRPr>
          </a:p>
          <a:p>
            <a:pPr marL="539749" lvl="1" indent="-269875" algn="just">
              <a:lnSpc>
                <a:spcPts val="3999"/>
              </a:lnSpc>
              <a:buFont typeface="Arial"/>
              <a:buChar char="•"/>
            </a:pPr>
            <a:r>
              <a:rPr lang="en-US" sz="2499" dirty="0" err="1">
                <a:solidFill>
                  <a:srgbClr val="47332A"/>
                </a:solidFill>
                <a:latin typeface="Nunito Sans Regular"/>
              </a:rPr>
              <a:t>Namun</a:t>
            </a:r>
            <a:r>
              <a:rPr lang="en-US" sz="2499" dirty="0">
                <a:solidFill>
                  <a:srgbClr val="47332A"/>
                </a:solidFill>
                <a:latin typeface="Nunito Sans Regular"/>
              </a:rPr>
              <a:t>, </a:t>
            </a:r>
            <a:r>
              <a:rPr lang="en-US" sz="2499" dirty="0" err="1">
                <a:solidFill>
                  <a:srgbClr val="47332A"/>
                </a:solidFill>
                <a:latin typeface="Nunito Sans Regular"/>
              </a:rPr>
              <a:t>ketidakpastian</a:t>
            </a:r>
            <a:r>
              <a:rPr lang="en-US" sz="2499" dirty="0">
                <a:solidFill>
                  <a:srgbClr val="47332A"/>
                </a:solidFill>
                <a:latin typeface="Nunito Sans Regular"/>
              </a:rPr>
              <a:t> </a:t>
            </a:r>
            <a:r>
              <a:rPr lang="en-US" sz="2499" dirty="0" err="1">
                <a:solidFill>
                  <a:srgbClr val="47332A"/>
                </a:solidFill>
                <a:latin typeface="Nunito Sans Regular"/>
              </a:rPr>
              <a:t>dC</a:t>
            </a:r>
            <a:r>
              <a:rPr lang="en-US" sz="2499" dirty="0">
                <a:solidFill>
                  <a:srgbClr val="47332A"/>
                </a:solidFill>
                <a:latin typeface="Nunito Sans Regular"/>
              </a:rPr>
              <a:t>/</a:t>
            </a:r>
            <a:r>
              <a:rPr lang="en-US" sz="2499" dirty="0" err="1">
                <a:solidFill>
                  <a:srgbClr val="47332A"/>
                </a:solidFill>
                <a:latin typeface="Nunito Sans Regular"/>
              </a:rPr>
              <a:t>dz</a:t>
            </a:r>
            <a:r>
              <a:rPr lang="en-US" sz="2499" dirty="0">
                <a:solidFill>
                  <a:srgbClr val="47332A"/>
                </a:solidFill>
                <a:latin typeface="Nunito Sans Regular"/>
              </a:rPr>
              <a:t> (</a:t>
            </a:r>
            <a:r>
              <a:rPr lang="en-US" sz="2499" dirty="0" err="1">
                <a:solidFill>
                  <a:srgbClr val="47332A"/>
                </a:solidFill>
                <a:latin typeface="Nunito Sans Regular"/>
              </a:rPr>
              <a:t>gradien</a:t>
            </a:r>
            <a:r>
              <a:rPr lang="en-US" sz="2499" dirty="0">
                <a:solidFill>
                  <a:srgbClr val="47332A"/>
                </a:solidFill>
                <a:latin typeface="Nunito Sans Regular"/>
              </a:rPr>
              <a:t> </a:t>
            </a:r>
            <a:r>
              <a:rPr lang="en-US" sz="2499" dirty="0" err="1">
                <a:solidFill>
                  <a:srgbClr val="47332A"/>
                </a:solidFill>
                <a:latin typeface="Nunito Sans Regular"/>
              </a:rPr>
              <a:t>kapasitansi</a:t>
            </a:r>
            <a:r>
              <a:rPr lang="en-US" sz="2499" dirty="0">
                <a:solidFill>
                  <a:srgbClr val="47332A"/>
                </a:solidFill>
                <a:latin typeface="Nunito Sans Regular"/>
              </a:rPr>
              <a:t>) </a:t>
            </a:r>
            <a:r>
              <a:rPr lang="en-US" sz="2499" dirty="0" err="1">
                <a:solidFill>
                  <a:srgbClr val="47332A"/>
                </a:solidFill>
                <a:latin typeface="Nunito Sans Regular"/>
              </a:rPr>
              <a:t>akan</a:t>
            </a:r>
            <a:r>
              <a:rPr lang="en-US" sz="2499" dirty="0">
                <a:solidFill>
                  <a:srgbClr val="47332A"/>
                </a:solidFill>
                <a:latin typeface="Nunito Sans Regular"/>
              </a:rPr>
              <a:t> </a:t>
            </a:r>
            <a:r>
              <a:rPr lang="en-US" sz="2499" dirty="0" err="1">
                <a:solidFill>
                  <a:srgbClr val="47332A"/>
                </a:solidFill>
                <a:latin typeface="Nunito Sans Regular"/>
              </a:rPr>
              <a:t>mempengaruhi</a:t>
            </a:r>
            <a:r>
              <a:rPr lang="en-US" sz="2499" dirty="0">
                <a:solidFill>
                  <a:srgbClr val="47332A"/>
                </a:solidFill>
                <a:latin typeface="Nunito Sans Regular"/>
              </a:rPr>
              <a:t> </a:t>
            </a:r>
            <a:r>
              <a:rPr lang="en-US" sz="2499" dirty="0" err="1">
                <a:solidFill>
                  <a:srgbClr val="47332A"/>
                </a:solidFill>
                <a:latin typeface="Nunito Sans Regular"/>
              </a:rPr>
              <a:t>gaya</a:t>
            </a:r>
            <a:r>
              <a:rPr lang="en-US" sz="2499" dirty="0">
                <a:solidFill>
                  <a:srgbClr val="47332A"/>
                </a:solidFill>
                <a:latin typeface="Nunito Sans Regular"/>
              </a:rPr>
              <a:t> </a:t>
            </a:r>
            <a:r>
              <a:rPr lang="en-US" sz="2499" dirty="0" err="1">
                <a:solidFill>
                  <a:srgbClr val="47332A"/>
                </a:solidFill>
                <a:latin typeface="Nunito Sans Regular"/>
              </a:rPr>
              <a:t>secara</a:t>
            </a:r>
            <a:r>
              <a:rPr lang="en-US" sz="2499" dirty="0">
                <a:solidFill>
                  <a:srgbClr val="47332A"/>
                </a:solidFill>
                <a:latin typeface="Nunito Sans Regular"/>
              </a:rPr>
              <a:t> </a:t>
            </a:r>
            <a:r>
              <a:rPr lang="en-US" sz="2499" dirty="0" err="1">
                <a:solidFill>
                  <a:srgbClr val="47332A"/>
                </a:solidFill>
                <a:latin typeface="Nunito Sans Regular"/>
              </a:rPr>
              <a:t>langsung</a:t>
            </a:r>
            <a:endParaRPr lang="en-US" sz="2499" dirty="0">
              <a:solidFill>
                <a:srgbClr val="47332A"/>
              </a:solidFill>
              <a:latin typeface="Nunito Sans Regular"/>
            </a:endParaRPr>
          </a:p>
        </p:txBody>
      </p:sp>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1408" y="6397947"/>
            <a:ext cx="3005178" cy="38890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1482422" y="1274865"/>
            <a:ext cx="15323155" cy="7813469"/>
            <a:chOff x="0" y="0"/>
            <a:chExt cx="4426901" cy="2257332"/>
          </a:xfrm>
        </p:grpSpPr>
        <p:sp>
          <p:nvSpPr>
            <p:cNvPr id="4" name="Freeform 4"/>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704430"/>
            </a:solidFill>
          </p:spPr>
        </p:sp>
        <p:sp>
          <p:nvSpPr>
            <p:cNvPr id="5" name="Freeform 5"/>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FFF3ED"/>
            </a:solidFill>
          </p:spPr>
        </p:sp>
        <p:sp>
          <p:nvSpPr>
            <p:cNvPr id="6" name="Freeform 6"/>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704430"/>
            </a:solidFill>
          </p:spPr>
        </p:sp>
      </p:grpSp>
      <p:grpSp>
        <p:nvGrpSpPr>
          <p:cNvPr id="7" name="Group 7"/>
          <p:cNvGrpSpPr/>
          <p:nvPr/>
        </p:nvGrpSpPr>
        <p:grpSpPr>
          <a:xfrm>
            <a:off x="2537083" y="1726251"/>
            <a:ext cx="10675301" cy="823276"/>
            <a:chOff x="0" y="0"/>
            <a:chExt cx="24817148" cy="1913890"/>
          </a:xfrm>
        </p:grpSpPr>
        <p:sp>
          <p:nvSpPr>
            <p:cNvPr id="8" name="Freeform 8"/>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B9DDBF"/>
            </a:solidFill>
          </p:spPr>
        </p:sp>
      </p:grpSp>
      <p:sp>
        <p:nvSpPr>
          <p:cNvPr id="9" name="AutoShape 9"/>
          <p:cNvSpPr/>
          <p:nvPr/>
        </p:nvSpPr>
        <p:spPr>
          <a:xfrm>
            <a:off x="15233677" y="1922327"/>
            <a:ext cx="450550" cy="0"/>
          </a:xfrm>
          <a:prstGeom prst="line">
            <a:avLst/>
          </a:prstGeom>
          <a:ln w="47625" cap="rnd">
            <a:solidFill>
              <a:srgbClr val="704430"/>
            </a:solidFill>
            <a:prstDash val="solid"/>
            <a:headEnd type="none" w="sm" len="sm"/>
            <a:tailEnd type="none" w="sm" len="sm"/>
          </a:ln>
        </p:spPr>
      </p:sp>
      <p:sp>
        <p:nvSpPr>
          <p:cNvPr id="10" name="AutoShape 10"/>
          <p:cNvSpPr/>
          <p:nvPr/>
        </p:nvSpPr>
        <p:spPr>
          <a:xfrm>
            <a:off x="15233677" y="2114076"/>
            <a:ext cx="450550" cy="0"/>
          </a:xfrm>
          <a:prstGeom prst="line">
            <a:avLst/>
          </a:prstGeom>
          <a:ln w="47625" cap="rnd">
            <a:solidFill>
              <a:srgbClr val="704430"/>
            </a:solidFill>
            <a:prstDash val="solid"/>
            <a:headEnd type="none" w="sm" len="sm"/>
            <a:tailEnd type="none" w="sm" len="sm"/>
          </a:ln>
        </p:spPr>
      </p:sp>
      <p:sp>
        <p:nvSpPr>
          <p:cNvPr id="11" name="AutoShape 11"/>
          <p:cNvSpPr/>
          <p:nvPr/>
        </p:nvSpPr>
        <p:spPr>
          <a:xfrm>
            <a:off x="15233677" y="2305825"/>
            <a:ext cx="450550" cy="0"/>
          </a:xfrm>
          <a:prstGeom prst="line">
            <a:avLst/>
          </a:prstGeom>
          <a:ln w="47625" cap="rnd">
            <a:solidFill>
              <a:srgbClr val="704430"/>
            </a:solidFill>
            <a:prstDash val="solid"/>
            <a:headEnd type="none" w="sm" len="sm"/>
            <a:tailEnd type="none" w="sm" len="sm"/>
          </a:ln>
        </p:spPr>
      </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01210" y="1857447"/>
            <a:ext cx="456119" cy="516849"/>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795144" y="1736861"/>
            <a:ext cx="758021" cy="758021"/>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873652" y="1857447"/>
            <a:ext cx="538384" cy="516849"/>
          </a:xfrm>
          <a:prstGeom prst="rect">
            <a:avLst/>
          </a:prstGeom>
        </p:spPr>
      </p:pic>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674416" y="1857447"/>
            <a:ext cx="394685" cy="516849"/>
          </a:xfrm>
          <a:prstGeom prst="rect">
            <a:avLst/>
          </a:prstGeom>
        </p:spPr>
      </p:pic>
      <p:pic>
        <p:nvPicPr>
          <p:cNvPr id="16" name="Picture 1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14553165" y="3409145"/>
            <a:ext cx="2149699" cy="3671846"/>
          </a:xfrm>
          <a:prstGeom prst="rect">
            <a:avLst/>
          </a:prstGeom>
        </p:spPr>
      </p:pic>
      <p:pic>
        <p:nvPicPr>
          <p:cNvPr id="17" name="Picture 1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105788" y="5820878"/>
            <a:ext cx="2624940" cy="3437422"/>
          </a:xfrm>
          <a:prstGeom prst="rect">
            <a:avLst/>
          </a:prstGeom>
        </p:spPr>
      </p:pic>
      <p:pic>
        <p:nvPicPr>
          <p:cNvPr id="18" name="Picture 18"/>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104178" y="3843936"/>
            <a:ext cx="4061032" cy="6474110"/>
          </a:xfrm>
          <a:prstGeom prst="rect">
            <a:avLst/>
          </a:prstGeom>
        </p:spPr>
      </p:pic>
      <p:sp>
        <p:nvSpPr>
          <p:cNvPr id="19" name="TextBox 19"/>
          <p:cNvSpPr txBox="1"/>
          <p:nvPr/>
        </p:nvSpPr>
        <p:spPr>
          <a:xfrm>
            <a:off x="4295375" y="2896375"/>
            <a:ext cx="8616431" cy="1659495"/>
          </a:xfrm>
          <a:prstGeom prst="rect">
            <a:avLst/>
          </a:prstGeom>
        </p:spPr>
        <p:txBody>
          <a:bodyPr lIns="0" tIns="0" rIns="0" bIns="0" rtlCol="0" anchor="t">
            <a:spAutoFit/>
          </a:bodyPr>
          <a:lstStyle/>
          <a:p>
            <a:pPr algn="ctr">
              <a:lnSpc>
                <a:spcPts val="11583"/>
              </a:lnSpc>
            </a:pPr>
            <a:r>
              <a:rPr lang="en-US" sz="14479">
                <a:solidFill>
                  <a:srgbClr val="704430"/>
                </a:solidFill>
                <a:latin typeface="Marykate"/>
              </a:rPr>
              <a:t>Anggota</a:t>
            </a:r>
          </a:p>
        </p:txBody>
      </p:sp>
      <p:sp>
        <p:nvSpPr>
          <p:cNvPr id="20" name="TextBox 20"/>
          <p:cNvSpPr txBox="1"/>
          <p:nvPr/>
        </p:nvSpPr>
        <p:spPr>
          <a:xfrm>
            <a:off x="5165210" y="5000625"/>
            <a:ext cx="8115300" cy="2535556"/>
          </a:xfrm>
          <a:prstGeom prst="rect">
            <a:avLst/>
          </a:prstGeom>
        </p:spPr>
        <p:txBody>
          <a:bodyPr lIns="0" tIns="0" rIns="0" bIns="0" rtlCol="0" anchor="t">
            <a:spAutoFit/>
          </a:bodyPr>
          <a:lstStyle/>
          <a:p>
            <a:pPr marL="647697" lvl="1" indent="-323848" algn="ctr">
              <a:lnSpc>
                <a:spcPts val="5159"/>
              </a:lnSpc>
              <a:buFont typeface="Arial"/>
              <a:buChar char="•"/>
            </a:pPr>
            <a:r>
              <a:rPr lang="en-US" sz="2999">
                <a:solidFill>
                  <a:srgbClr val="704430"/>
                </a:solidFill>
                <a:latin typeface="Nunito"/>
              </a:rPr>
              <a:t>Dhinar Hidayath (1306621054)</a:t>
            </a:r>
          </a:p>
          <a:p>
            <a:pPr marL="647697" lvl="1" indent="-323848" algn="ctr">
              <a:lnSpc>
                <a:spcPts val="5159"/>
              </a:lnSpc>
              <a:buFont typeface="Arial"/>
              <a:buChar char="•"/>
            </a:pPr>
            <a:r>
              <a:rPr lang="en-US" sz="2999">
                <a:solidFill>
                  <a:srgbClr val="704430"/>
                </a:solidFill>
                <a:latin typeface="Nunito"/>
              </a:rPr>
              <a:t>Khansa Farras Callista (1306621067)</a:t>
            </a:r>
          </a:p>
          <a:p>
            <a:pPr marL="647697" lvl="1" indent="-323848" algn="ctr">
              <a:lnSpc>
                <a:spcPts val="5159"/>
              </a:lnSpc>
              <a:buFont typeface="Arial"/>
              <a:buChar char="•"/>
            </a:pPr>
            <a:r>
              <a:rPr lang="en-US" sz="2999">
                <a:solidFill>
                  <a:srgbClr val="704430"/>
                </a:solidFill>
                <a:latin typeface="Nunito"/>
              </a:rPr>
              <a:t>Puspa Zuhrotul Kamilah (1306621058)</a:t>
            </a:r>
          </a:p>
          <a:p>
            <a:pPr marL="647697" lvl="1" indent="-323848" algn="ctr">
              <a:lnSpc>
                <a:spcPts val="5159"/>
              </a:lnSpc>
              <a:buFont typeface="Arial"/>
              <a:buChar char="•"/>
            </a:pPr>
            <a:r>
              <a:rPr lang="en-US" sz="2999">
                <a:solidFill>
                  <a:srgbClr val="704430"/>
                </a:solidFill>
                <a:latin typeface="Nunito"/>
              </a:rPr>
              <a:t>Salma Mardhiyah (1306621061)</a:t>
            </a:r>
          </a:p>
        </p:txBody>
      </p:sp>
      <p:sp>
        <p:nvSpPr>
          <p:cNvPr id="21" name="TextBox 21"/>
          <p:cNvSpPr txBox="1"/>
          <p:nvPr/>
        </p:nvSpPr>
        <p:spPr>
          <a:xfrm>
            <a:off x="4472484" y="2021871"/>
            <a:ext cx="7525343" cy="352425"/>
          </a:xfrm>
          <a:prstGeom prst="rect">
            <a:avLst/>
          </a:prstGeom>
        </p:spPr>
        <p:txBody>
          <a:bodyPr lIns="0" tIns="0" rIns="0" bIns="0" rtlCol="0" anchor="t">
            <a:spAutoFit/>
          </a:bodyPr>
          <a:lstStyle/>
          <a:p>
            <a:pPr>
              <a:lnSpc>
                <a:spcPts val="2879"/>
              </a:lnSpc>
            </a:pPr>
            <a:r>
              <a:rPr lang="en-US" sz="2400" spc="72">
                <a:solidFill>
                  <a:srgbClr val="704430"/>
                </a:solidFill>
                <a:latin typeface="Nunito"/>
              </a:rPr>
              <a:t>KELOMPOK 2 - FISIKA B</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10235978" y="543688"/>
            <a:ext cx="7485544" cy="7540102"/>
            <a:chOff x="0" y="0"/>
            <a:chExt cx="2162594" cy="2178356"/>
          </a:xfrm>
        </p:grpSpPr>
        <p:sp>
          <p:nvSpPr>
            <p:cNvPr id="4" name="Freeform 4"/>
            <p:cNvSpPr/>
            <p:nvPr/>
          </p:nvSpPr>
          <p:spPr>
            <a:xfrm>
              <a:off x="92710" y="106680"/>
              <a:ext cx="2058454" cy="2058976"/>
            </a:xfrm>
            <a:custGeom>
              <a:avLst/>
              <a:gdLst/>
              <a:ahLst/>
              <a:cxnLst/>
              <a:rect l="l" t="t" r="r" b="b"/>
              <a:pathLst>
                <a:path w="2058454" h="2058976">
                  <a:moveTo>
                    <a:pt x="2031784" y="1869746"/>
                  </a:moveTo>
                  <a:cubicBezTo>
                    <a:pt x="2031784" y="1957376"/>
                    <a:pt x="1955584" y="2028496"/>
                    <a:pt x="1874304" y="2028496"/>
                  </a:cubicBezTo>
                  <a:lnTo>
                    <a:pt x="66040" y="2028496"/>
                  </a:lnTo>
                  <a:cubicBezTo>
                    <a:pt x="43180" y="2028496"/>
                    <a:pt x="20320" y="2023416"/>
                    <a:pt x="0" y="2014526"/>
                  </a:cubicBezTo>
                  <a:cubicBezTo>
                    <a:pt x="26670" y="2042466"/>
                    <a:pt x="63500" y="2058976"/>
                    <a:pt x="107247" y="2058976"/>
                  </a:cubicBezTo>
                  <a:lnTo>
                    <a:pt x="1912404" y="2058976"/>
                  </a:lnTo>
                  <a:cubicBezTo>
                    <a:pt x="1992414" y="2058976"/>
                    <a:pt x="2058454" y="1992936"/>
                    <a:pt x="2058454" y="1912926"/>
                  </a:cubicBezTo>
                  <a:lnTo>
                    <a:pt x="2058454" y="95250"/>
                  </a:lnTo>
                  <a:cubicBezTo>
                    <a:pt x="2058454" y="58420"/>
                    <a:pt x="2044484" y="25400"/>
                    <a:pt x="2022894" y="0"/>
                  </a:cubicBezTo>
                  <a:cubicBezTo>
                    <a:pt x="2029244" y="16510"/>
                    <a:pt x="2031784" y="34290"/>
                    <a:pt x="2031784" y="52070"/>
                  </a:cubicBezTo>
                  <a:lnTo>
                    <a:pt x="2031784" y="1869746"/>
                  </a:lnTo>
                  <a:lnTo>
                    <a:pt x="2031784" y="1869746"/>
                  </a:lnTo>
                  <a:close/>
                </a:path>
              </a:pathLst>
            </a:custGeom>
            <a:solidFill>
              <a:srgbClr val="704430"/>
            </a:solidFill>
          </p:spPr>
        </p:sp>
        <p:sp>
          <p:nvSpPr>
            <p:cNvPr id="5" name="Freeform 5"/>
            <p:cNvSpPr/>
            <p:nvPr/>
          </p:nvSpPr>
          <p:spPr>
            <a:xfrm>
              <a:off x="12700" y="12700"/>
              <a:ext cx="2097824" cy="2109776"/>
            </a:xfrm>
            <a:custGeom>
              <a:avLst/>
              <a:gdLst/>
              <a:ahLst/>
              <a:cxnLst/>
              <a:rect l="l" t="t" r="r" b="b"/>
              <a:pathLst>
                <a:path w="2097824" h="2109776">
                  <a:moveTo>
                    <a:pt x="146050" y="2109776"/>
                  </a:moveTo>
                  <a:lnTo>
                    <a:pt x="1951774" y="2109776"/>
                  </a:lnTo>
                  <a:cubicBezTo>
                    <a:pt x="2031784" y="2109776"/>
                    <a:pt x="2097824" y="2043736"/>
                    <a:pt x="2097824" y="1963726"/>
                  </a:cubicBezTo>
                  <a:lnTo>
                    <a:pt x="2097824" y="146050"/>
                  </a:lnTo>
                  <a:cubicBezTo>
                    <a:pt x="2097824" y="66040"/>
                    <a:pt x="2031784" y="0"/>
                    <a:pt x="1951774" y="0"/>
                  </a:cubicBezTo>
                  <a:lnTo>
                    <a:pt x="146050" y="0"/>
                  </a:lnTo>
                  <a:cubicBezTo>
                    <a:pt x="66040" y="0"/>
                    <a:pt x="0" y="66040"/>
                    <a:pt x="0" y="146050"/>
                  </a:cubicBezTo>
                  <a:lnTo>
                    <a:pt x="0" y="1963726"/>
                  </a:lnTo>
                  <a:cubicBezTo>
                    <a:pt x="0" y="2045006"/>
                    <a:pt x="66040" y="2109776"/>
                    <a:pt x="146050" y="2109776"/>
                  </a:cubicBezTo>
                  <a:close/>
                </a:path>
              </a:pathLst>
            </a:custGeom>
            <a:solidFill>
              <a:srgbClr val="FFF3ED"/>
            </a:solidFill>
          </p:spPr>
        </p:sp>
        <p:sp>
          <p:nvSpPr>
            <p:cNvPr id="6" name="Freeform 6"/>
            <p:cNvSpPr/>
            <p:nvPr/>
          </p:nvSpPr>
          <p:spPr>
            <a:xfrm>
              <a:off x="0" y="0"/>
              <a:ext cx="2162594" cy="2178356"/>
            </a:xfrm>
            <a:custGeom>
              <a:avLst/>
              <a:gdLst/>
              <a:ahLst/>
              <a:cxnLst/>
              <a:rect l="l" t="t" r="r" b="b"/>
              <a:pathLst>
                <a:path w="2162594" h="2178356">
                  <a:moveTo>
                    <a:pt x="2099094" y="74930"/>
                  </a:moveTo>
                  <a:cubicBezTo>
                    <a:pt x="2071154" y="30480"/>
                    <a:pt x="2021624" y="0"/>
                    <a:pt x="1964474" y="0"/>
                  </a:cubicBezTo>
                  <a:lnTo>
                    <a:pt x="158750" y="0"/>
                  </a:lnTo>
                  <a:cubicBezTo>
                    <a:pt x="71120" y="0"/>
                    <a:pt x="0" y="71120"/>
                    <a:pt x="0" y="158750"/>
                  </a:cubicBezTo>
                  <a:lnTo>
                    <a:pt x="0" y="1976426"/>
                  </a:lnTo>
                  <a:cubicBezTo>
                    <a:pt x="0" y="2028496"/>
                    <a:pt x="25400" y="2074216"/>
                    <a:pt x="63500" y="2103426"/>
                  </a:cubicBezTo>
                  <a:cubicBezTo>
                    <a:pt x="91440" y="2147876"/>
                    <a:pt x="140970" y="2178356"/>
                    <a:pt x="201712" y="2178356"/>
                  </a:cubicBezTo>
                  <a:lnTo>
                    <a:pt x="2003844" y="2178356"/>
                  </a:lnTo>
                  <a:cubicBezTo>
                    <a:pt x="2091474" y="2178356"/>
                    <a:pt x="2162594" y="2107236"/>
                    <a:pt x="2162594" y="2019606"/>
                  </a:cubicBezTo>
                  <a:lnTo>
                    <a:pt x="2162594" y="201930"/>
                  </a:lnTo>
                  <a:cubicBezTo>
                    <a:pt x="2162594" y="149860"/>
                    <a:pt x="2137194" y="104140"/>
                    <a:pt x="2099094" y="74930"/>
                  </a:cubicBezTo>
                  <a:close/>
                  <a:moveTo>
                    <a:pt x="12700" y="1976426"/>
                  </a:moveTo>
                  <a:lnTo>
                    <a:pt x="12700" y="158750"/>
                  </a:lnTo>
                  <a:cubicBezTo>
                    <a:pt x="12700" y="78740"/>
                    <a:pt x="78740" y="12700"/>
                    <a:pt x="158750" y="12700"/>
                  </a:cubicBezTo>
                  <a:lnTo>
                    <a:pt x="1964474" y="12700"/>
                  </a:lnTo>
                  <a:cubicBezTo>
                    <a:pt x="2044484" y="12700"/>
                    <a:pt x="2110524" y="78740"/>
                    <a:pt x="2110524" y="158750"/>
                  </a:cubicBezTo>
                  <a:lnTo>
                    <a:pt x="2110524" y="1976426"/>
                  </a:lnTo>
                  <a:cubicBezTo>
                    <a:pt x="2110524" y="2056436"/>
                    <a:pt x="2044484" y="2122476"/>
                    <a:pt x="1964474" y="2122476"/>
                  </a:cubicBezTo>
                  <a:lnTo>
                    <a:pt x="158750" y="2122476"/>
                  </a:lnTo>
                  <a:cubicBezTo>
                    <a:pt x="78740" y="2122476"/>
                    <a:pt x="12700" y="2057706"/>
                    <a:pt x="12700" y="1976426"/>
                  </a:cubicBezTo>
                  <a:close/>
                  <a:moveTo>
                    <a:pt x="2151164" y="2019606"/>
                  </a:moveTo>
                  <a:cubicBezTo>
                    <a:pt x="2151164" y="2099616"/>
                    <a:pt x="2083854" y="2165656"/>
                    <a:pt x="2003844" y="2165656"/>
                  </a:cubicBezTo>
                  <a:lnTo>
                    <a:pt x="201712" y="2165656"/>
                  </a:lnTo>
                  <a:cubicBezTo>
                    <a:pt x="157480" y="2165656"/>
                    <a:pt x="120650" y="2149146"/>
                    <a:pt x="93980" y="2121206"/>
                  </a:cubicBezTo>
                  <a:cubicBezTo>
                    <a:pt x="114300" y="2130096"/>
                    <a:pt x="135890" y="2135176"/>
                    <a:pt x="160020" y="2135176"/>
                  </a:cubicBezTo>
                  <a:lnTo>
                    <a:pt x="1965744" y="2135176"/>
                  </a:lnTo>
                  <a:cubicBezTo>
                    <a:pt x="2053374" y="2135176"/>
                    <a:pt x="2124494" y="2064056"/>
                    <a:pt x="2124494" y="1976426"/>
                  </a:cubicBezTo>
                  <a:lnTo>
                    <a:pt x="2124494" y="158750"/>
                  </a:lnTo>
                  <a:cubicBezTo>
                    <a:pt x="2124494" y="140970"/>
                    <a:pt x="2120684" y="123190"/>
                    <a:pt x="2115604" y="106680"/>
                  </a:cubicBezTo>
                  <a:cubicBezTo>
                    <a:pt x="2137194" y="132080"/>
                    <a:pt x="2151164" y="165100"/>
                    <a:pt x="2151164" y="201930"/>
                  </a:cubicBezTo>
                  <a:lnTo>
                    <a:pt x="2151164" y="2019606"/>
                  </a:lnTo>
                  <a:cubicBezTo>
                    <a:pt x="2151164" y="2019606"/>
                    <a:pt x="2151164" y="2019606"/>
                    <a:pt x="2151164" y="2019606"/>
                  </a:cubicBezTo>
                  <a:close/>
                </a:path>
              </a:pathLst>
            </a:custGeom>
            <a:solidFill>
              <a:srgbClr val="704430"/>
            </a:solidFill>
          </p:spPr>
        </p:sp>
      </p:grpSp>
      <p:grpSp>
        <p:nvGrpSpPr>
          <p:cNvPr id="7" name="Group 7"/>
          <p:cNvGrpSpPr/>
          <p:nvPr/>
        </p:nvGrpSpPr>
        <p:grpSpPr>
          <a:xfrm>
            <a:off x="765608" y="1430013"/>
            <a:ext cx="9023434" cy="5255793"/>
            <a:chOff x="0" y="0"/>
            <a:chExt cx="2376542" cy="1384242"/>
          </a:xfrm>
        </p:grpSpPr>
        <p:sp>
          <p:nvSpPr>
            <p:cNvPr id="8" name="Freeform 8"/>
            <p:cNvSpPr/>
            <p:nvPr/>
          </p:nvSpPr>
          <p:spPr>
            <a:xfrm>
              <a:off x="0" y="0"/>
              <a:ext cx="2376542" cy="1384242"/>
            </a:xfrm>
            <a:custGeom>
              <a:avLst/>
              <a:gdLst/>
              <a:ahLst/>
              <a:cxnLst/>
              <a:rect l="l" t="t" r="r" b="b"/>
              <a:pathLst>
                <a:path w="2376542" h="1384242">
                  <a:moveTo>
                    <a:pt x="43757" y="0"/>
                  </a:moveTo>
                  <a:lnTo>
                    <a:pt x="2332785" y="0"/>
                  </a:lnTo>
                  <a:cubicBezTo>
                    <a:pt x="2344390" y="0"/>
                    <a:pt x="2355520" y="4610"/>
                    <a:pt x="2363726" y="12816"/>
                  </a:cubicBezTo>
                  <a:cubicBezTo>
                    <a:pt x="2371932" y="21022"/>
                    <a:pt x="2376542" y="32152"/>
                    <a:pt x="2376542" y="43757"/>
                  </a:cubicBezTo>
                  <a:lnTo>
                    <a:pt x="2376542" y="1340485"/>
                  </a:lnTo>
                  <a:cubicBezTo>
                    <a:pt x="2376542" y="1352090"/>
                    <a:pt x="2371932" y="1363220"/>
                    <a:pt x="2363726" y="1371426"/>
                  </a:cubicBezTo>
                  <a:cubicBezTo>
                    <a:pt x="2355520" y="1379632"/>
                    <a:pt x="2344390" y="1384242"/>
                    <a:pt x="2332785" y="1384242"/>
                  </a:cubicBezTo>
                  <a:lnTo>
                    <a:pt x="43757" y="1384242"/>
                  </a:lnTo>
                  <a:cubicBezTo>
                    <a:pt x="32152" y="1384242"/>
                    <a:pt x="21022" y="1379632"/>
                    <a:pt x="12816" y="1371426"/>
                  </a:cubicBezTo>
                  <a:cubicBezTo>
                    <a:pt x="4610" y="1363220"/>
                    <a:pt x="0" y="1352090"/>
                    <a:pt x="0" y="1340485"/>
                  </a:cubicBezTo>
                  <a:lnTo>
                    <a:pt x="0" y="43757"/>
                  </a:lnTo>
                  <a:cubicBezTo>
                    <a:pt x="0" y="32152"/>
                    <a:pt x="4610" y="21022"/>
                    <a:pt x="12816" y="12816"/>
                  </a:cubicBezTo>
                  <a:cubicBezTo>
                    <a:pt x="21022" y="4610"/>
                    <a:pt x="32152" y="0"/>
                    <a:pt x="43757" y="0"/>
                  </a:cubicBezTo>
                  <a:close/>
                </a:path>
              </a:pathLst>
            </a:custGeom>
            <a:solidFill>
              <a:srgbClr val="A0BBCF"/>
            </a:solidFill>
          </p:spPr>
        </p:sp>
        <p:sp>
          <p:nvSpPr>
            <p:cNvPr id="9" name="TextBox 9"/>
            <p:cNvSpPr txBox="1"/>
            <p:nvPr/>
          </p:nvSpPr>
          <p:spPr>
            <a:xfrm>
              <a:off x="0" y="9525"/>
              <a:ext cx="812800" cy="803275"/>
            </a:xfrm>
            <a:prstGeom prst="rect">
              <a:avLst/>
            </a:prstGeom>
          </p:spPr>
          <p:txBody>
            <a:bodyPr lIns="50800" tIns="50800" rIns="50800" bIns="50800" rtlCol="0" anchor="ctr"/>
            <a:lstStyle/>
            <a:p>
              <a:pPr algn="ctr">
                <a:lnSpc>
                  <a:spcPts val="2879"/>
                </a:lnSpc>
              </a:pPr>
              <a:endParaRPr/>
            </a:p>
          </p:txBody>
        </p:sp>
      </p:grpSp>
      <p:grpSp>
        <p:nvGrpSpPr>
          <p:cNvPr id="10" name="Group 10"/>
          <p:cNvGrpSpPr/>
          <p:nvPr/>
        </p:nvGrpSpPr>
        <p:grpSpPr>
          <a:xfrm>
            <a:off x="9732787" y="394258"/>
            <a:ext cx="7104193" cy="823276"/>
            <a:chOff x="0" y="0"/>
            <a:chExt cx="16515302" cy="1913890"/>
          </a:xfrm>
        </p:grpSpPr>
        <p:sp>
          <p:nvSpPr>
            <p:cNvPr id="11" name="Freeform 11"/>
            <p:cNvSpPr/>
            <p:nvPr/>
          </p:nvSpPr>
          <p:spPr>
            <a:xfrm>
              <a:off x="0" y="0"/>
              <a:ext cx="16515302" cy="1913890"/>
            </a:xfrm>
            <a:custGeom>
              <a:avLst/>
              <a:gdLst/>
              <a:ahLst/>
              <a:cxnLst/>
              <a:rect l="l" t="t" r="r" b="b"/>
              <a:pathLst>
                <a:path w="16515302" h="1913890">
                  <a:moveTo>
                    <a:pt x="16515302" y="956945"/>
                  </a:moveTo>
                  <a:lnTo>
                    <a:pt x="16515302" y="956945"/>
                  </a:lnTo>
                  <a:cubicBezTo>
                    <a:pt x="16515302" y="1485392"/>
                    <a:pt x="16086931" y="1913890"/>
                    <a:pt x="15558357" y="1913890"/>
                  </a:cubicBezTo>
                  <a:lnTo>
                    <a:pt x="956945" y="1913890"/>
                  </a:lnTo>
                  <a:cubicBezTo>
                    <a:pt x="428371" y="1913890"/>
                    <a:pt x="0" y="1485392"/>
                    <a:pt x="0" y="956945"/>
                  </a:cubicBezTo>
                  <a:lnTo>
                    <a:pt x="0" y="956945"/>
                  </a:lnTo>
                  <a:cubicBezTo>
                    <a:pt x="0" y="428371"/>
                    <a:pt x="428371" y="0"/>
                    <a:pt x="956945" y="0"/>
                  </a:cubicBezTo>
                  <a:lnTo>
                    <a:pt x="15558356" y="0"/>
                  </a:lnTo>
                  <a:cubicBezTo>
                    <a:pt x="16086804" y="0"/>
                    <a:pt x="16515302" y="428371"/>
                    <a:pt x="16515302" y="956945"/>
                  </a:cubicBezTo>
                  <a:close/>
                </a:path>
              </a:pathLst>
            </a:custGeom>
            <a:solidFill>
              <a:srgbClr val="FFDB48"/>
            </a:solidFill>
          </p:spPr>
        </p:sp>
      </p:grpSp>
      <p:grpSp>
        <p:nvGrpSpPr>
          <p:cNvPr id="12" name="Group 12"/>
          <p:cNvGrpSpPr>
            <a:grpSpLocks noChangeAspect="1"/>
          </p:cNvGrpSpPr>
          <p:nvPr/>
        </p:nvGrpSpPr>
        <p:grpSpPr>
          <a:xfrm>
            <a:off x="632258" y="1430013"/>
            <a:ext cx="9023434" cy="5075618"/>
            <a:chOff x="0" y="0"/>
            <a:chExt cx="11289030" cy="6350000"/>
          </a:xfrm>
        </p:grpSpPr>
        <p:sp>
          <p:nvSpPr>
            <p:cNvPr id="13" name="Freeform 1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1171" t="-1388" r="-22484" b="-3732"/>
              </a:stretch>
            </a:blipFill>
          </p:spPr>
        </p:sp>
      </p:grpSp>
      <p:grpSp>
        <p:nvGrpSpPr>
          <p:cNvPr id="14" name="Group 14"/>
          <p:cNvGrpSpPr/>
          <p:nvPr/>
        </p:nvGrpSpPr>
        <p:grpSpPr>
          <a:xfrm>
            <a:off x="6135453" y="7167361"/>
            <a:ext cx="4749082" cy="2725381"/>
            <a:chOff x="0" y="0"/>
            <a:chExt cx="1592619" cy="913965"/>
          </a:xfrm>
        </p:grpSpPr>
        <p:sp>
          <p:nvSpPr>
            <p:cNvPr id="15" name="Freeform 15"/>
            <p:cNvSpPr/>
            <p:nvPr/>
          </p:nvSpPr>
          <p:spPr>
            <a:xfrm>
              <a:off x="0" y="0"/>
              <a:ext cx="1592619" cy="913965"/>
            </a:xfrm>
            <a:custGeom>
              <a:avLst/>
              <a:gdLst/>
              <a:ahLst/>
              <a:cxnLst/>
              <a:rect l="l" t="t" r="r" b="b"/>
              <a:pathLst>
                <a:path w="1592619" h="913965">
                  <a:moveTo>
                    <a:pt x="50536" y="0"/>
                  </a:moveTo>
                  <a:lnTo>
                    <a:pt x="1542083" y="0"/>
                  </a:lnTo>
                  <a:cubicBezTo>
                    <a:pt x="1569993" y="0"/>
                    <a:pt x="1592619" y="22626"/>
                    <a:pt x="1592619" y="50536"/>
                  </a:cubicBezTo>
                  <a:lnTo>
                    <a:pt x="1592619" y="863429"/>
                  </a:lnTo>
                  <a:cubicBezTo>
                    <a:pt x="1592619" y="876832"/>
                    <a:pt x="1587295" y="889686"/>
                    <a:pt x="1577818" y="899163"/>
                  </a:cubicBezTo>
                  <a:cubicBezTo>
                    <a:pt x="1568340" y="908641"/>
                    <a:pt x="1555486" y="913965"/>
                    <a:pt x="1542083" y="913965"/>
                  </a:cubicBezTo>
                  <a:lnTo>
                    <a:pt x="50536" y="913965"/>
                  </a:lnTo>
                  <a:cubicBezTo>
                    <a:pt x="22626" y="913965"/>
                    <a:pt x="0" y="891339"/>
                    <a:pt x="0" y="863429"/>
                  </a:cubicBezTo>
                  <a:lnTo>
                    <a:pt x="0" y="50536"/>
                  </a:lnTo>
                  <a:cubicBezTo>
                    <a:pt x="0" y="37133"/>
                    <a:pt x="5324" y="24279"/>
                    <a:pt x="14802" y="14802"/>
                  </a:cubicBezTo>
                  <a:cubicBezTo>
                    <a:pt x="24279" y="5324"/>
                    <a:pt x="37133" y="0"/>
                    <a:pt x="50536" y="0"/>
                  </a:cubicBezTo>
                  <a:close/>
                </a:path>
              </a:pathLst>
            </a:custGeom>
            <a:solidFill>
              <a:srgbClr val="704430"/>
            </a:solidFill>
          </p:spPr>
        </p:sp>
        <p:sp>
          <p:nvSpPr>
            <p:cNvPr id="16" name="TextBox 16"/>
            <p:cNvSpPr txBox="1"/>
            <p:nvPr/>
          </p:nvSpPr>
          <p:spPr>
            <a:xfrm>
              <a:off x="0" y="9525"/>
              <a:ext cx="812800" cy="803275"/>
            </a:xfrm>
            <a:prstGeom prst="rect">
              <a:avLst/>
            </a:prstGeom>
          </p:spPr>
          <p:txBody>
            <a:bodyPr lIns="50800" tIns="50800" rIns="50800" bIns="50800" rtlCol="0" anchor="ctr"/>
            <a:lstStyle/>
            <a:p>
              <a:pPr algn="ctr">
                <a:lnSpc>
                  <a:spcPts val="2879"/>
                </a:lnSpc>
              </a:pPr>
              <a:endParaRPr/>
            </a:p>
          </p:txBody>
        </p:sp>
      </p:grpSp>
      <p:grpSp>
        <p:nvGrpSpPr>
          <p:cNvPr id="17" name="Group 17"/>
          <p:cNvGrpSpPr>
            <a:grpSpLocks noChangeAspect="1"/>
          </p:cNvGrpSpPr>
          <p:nvPr/>
        </p:nvGrpSpPr>
        <p:grpSpPr>
          <a:xfrm>
            <a:off x="6020078" y="7107837"/>
            <a:ext cx="4749082" cy="2671325"/>
            <a:chOff x="0" y="0"/>
            <a:chExt cx="11289030" cy="6350000"/>
          </a:xfrm>
        </p:grpSpPr>
        <p:sp>
          <p:nvSpPr>
            <p:cNvPr id="18" name="Freeform 18"/>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11833" t="-78033" r="-8761"/>
              </a:stretch>
            </a:blipFill>
          </p:spPr>
        </p:sp>
      </p:grpSp>
      <p:grpSp>
        <p:nvGrpSpPr>
          <p:cNvPr id="19" name="Group 19"/>
          <p:cNvGrpSpPr/>
          <p:nvPr/>
        </p:nvGrpSpPr>
        <p:grpSpPr>
          <a:xfrm>
            <a:off x="745663" y="7230147"/>
            <a:ext cx="3252088" cy="2662595"/>
            <a:chOff x="0" y="0"/>
            <a:chExt cx="964728" cy="789856"/>
          </a:xfrm>
        </p:grpSpPr>
        <p:sp>
          <p:nvSpPr>
            <p:cNvPr id="20" name="Freeform 20"/>
            <p:cNvSpPr/>
            <p:nvPr/>
          </p:nvSpPr>
          <p:spPr>
            <a:xfrm>
              <a:off x="0" y="0"/>
              <a:ext cx="964728" cy="789856"/>
            </a:xfrm>
            <a:custGeom>
              <a:avLst/>
              <a:gdLst/>
              <a:ahLst/>
              <a:cxnLst/>
              <a:rect l="l" t="t" r="r" b="b"/>
              <a:pathLst>
                <a:path w="964728" h="789856">
                  <a:moveTo>
                    <a:pt x="0" y="0"/>
                  </a:moveTo>
                  <a:lnTo>
                    <a:pt x="964728" y="0"/>
                  </a:lnTo>
                  <a:lnTo>
                    <a:pt x="964728" y="789856"/>
                  </a:lnTo>
                  <a:lnTo>
                    <a:pt x="0" y="789856"/>
                  </a:lnTo>
                  <a:close/>
                </a:path>
              </a:pathLst>
            </a:custGeom>
            <a:solidFill>
              <a:srgbClr val="704430"/>
            </a:solidFill>
          </p:spPr>
        </p:sp>
        <p:sp>
          <p:nvSpPr>
            <p:cNvPr id="21" name="TextBox 21"/>
            <p:cNvSpPr txBox="1"/>
            <p:nvPr/>
          </p:nvSpPr>
          <p:spPr>
            <a:xfrm>
              <a:off x="0" y="9525"/>
              <a:ext cx="812800" cy="803275"/>
            </a:xfrm>
            <a:prstGeom prst="rect">
              <a:avLst/>
            </a:prstGeom>
          </p:spPr>
          <p:txBody>
            <a:bodyPr lIns="50800" tIns="50800" rIns="50800" bIns="50800" rtlCol="0" anchor="ctr"/>
            <a:lstStyle/>
            <a:p>
              <a:pPr algn="ctr">
                <a:lnSpc>
                  <a:spcPts val="2879"/>
                </a:lnSpc>
              </a:pPr>
              <a:endParaRPr/>
            </a:p>
          </p:txBody>
        </p:sp>
      </p:grpSp>
      <p:pic>
        <p:nvPicPr>
          <p:cNvPr id="22" name="Picture 22"/>
          <p:cNvPicPr>
            <a:picLocks noChangeAspect="1"/>
          </p:cNvPicPr>
          <p:nvPr/>
        </p:nvPicPr>
        <p:blipFill>
          <a:blip r:embed="rId4"/>
          <a:srcRect t="1633"/>
          <a:stretch>
            <a:fillRect/>
          </a:stretch>
        </p:blipFill>
        <p:spPr>
          <a:xfrm>
            <a:off x="632258" y="7133207"/>
            <a:ext cx="3270610" cy="2671325"/>
          </a:xfrm>
          <a:prstGeom prst="rect">
            <a:avLst/>
          </a:prstGeom>
        </p:spPr>
      </p:pic>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166480" y="8195088"/>
            <a:ext cx="1605948" cy="732714"/>
          </a:xfrm>
          <a:prstGeom prst="rect">
            <a:avLst/>
          </a:prstGeom>
        </p:spPr>
      </p:pic>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128705" y="8214138"/>
            <a:ext cx="1605948" cy="732714"/>
          </a:xfrm>
          <a:prstGeom prst="rect">
            <a:avLst/>
          </a:prstGeom>
        </p:spPr>
      </p:pic>
      <p:grpSp>
        <p:nvGrpSpPr>
          <p:cNvPr id="25" name="Group 25"/>
          <p:cNvGrpSpPr/>
          <p:nvPr/>
        </p:nvGrpSpPr>
        <p:grpSpPr>
          <a:xfrm>
            <a:off x="13074074" y="7901004"/>
            <a:ext cx="4583874" cy="1473282"/>
            <a:chOff x="0" y="0"/>
            <a:chExt cx="1359801" cy="437047"/>
          </a:xfrm>
        </p:grpSpPr>
        <p:sp>
          <p:nvSpPr>
            <p:cNvPr id="26" name="Freeform 26"/>
            <p:cNvSpPr/>
            <p:nvPr/>
          </p:nvSpPr>
          <p:spPr>
            <a:xfrm>
              <a:off x="0" y="0"/>
              <a:ext cx="1359801" cy="437047"/>
            </a:xfrm>
            <a:custGeom>
              <a:avLst/>
              <a:gdLst/>
              <a:ahLst/>
              <a:cxnLst/>
              <a:rect l="l" t="t" r="r" b="b"/>
              <a:pathLst>
                <a:path w="1359801" h="437047">
                  <a:moveTo>
                    <a:pt x="0" y="0"/>
                  </a:moveTo>
                  <a:lnTo>
                    <a:pt x="1359801" y="0"/>
                  </a:lnTo>
                  <a:lnTo>
                    <a:pt x="1359801" y="437047"/>
                  </a:lnTo>
                  <a:lnTo>
                    <a:pt x="0" y="437047"/>
                  </a:lnTo>
                  <a:close/>
                </a:path>
              </a:pathLst>
            </a:custGeom>
            <a:solidFill>
              <a:srgbClr val="704430"/>
            </a:solidFill>
          </p:spPr>
        </p:sp>
        <p:sp>
          <p:nvSpPr>
            <p:cNvPr id="27" name="TextBox 27"/>
            <p:cNvSpPr txBox="1"/>
            <p:nvPr/>
          </p:nvSpPr>
          <p:spPr>
            <a:xfrm>
              <a:off x="0" y="9525"/>
              <a:ext cx="812800" cy="803275"/>
            </a:xfrm>
            <a:prstGeom prst="rect">
              <a:avLst/>
            </a:prstGeom>
          </p:spPr>
          <p:txBody>
            <a:bodyPr lIns="50800" tIns="50800" rIns="50800" bIns="50800" rtlCol="0" anchor="ctr"/>
            <a:lstStyle/>
            <a:p>
              <a:pPr algn="ctr">
                <a:lnSpc>
                  <a:spcPts val="2879"/>
                </a:lnSpc>
              </a:pPr>
              <a:endParaRPr/>
            </a:p>
          </p:txBody>
        </p:sp>
      </p:grpSp>
      <p:pic>
        <p:nvPicPr>
          <p:cNvPr id="28" name="Picture 28"/>
          <p:cNvPicPr>
            <a:picLocks noChangeAspect="1"/>
          </p:cNvPicPr>
          <p:nvPr/>
        </p:nvPicPr>
        <p:blipFill>
          <a:blip r:embed="rId4"/>
          <a:srcRect l="37216" t="55970" r="7792" b="23049"/>
          <a:stretch>
            <a:fillRect/>
          </a:stretch>
        </p:blipFill>
        <p:spPr>
          <a:xfrm>
            <a:off x="12978824" y="7786704"/>
            <a:ext cx="4531274" cy="1435396"/>
          </a:xfrm>
          <a:prstGeom prst="rect">
            <a:avLst/>
          </a:prstGeom>
        </p:spPr>
      </p:pic>
      <p:sp>
        <p:nvSpPr>
          <p:cNvPr id="29" name="TextBox 29"/>
          <p:cNvSpPr txBox="1"/>
          <p:nvPr/>
        </p:nvSpPr>
        <p:spPr>
          <a:xfrm>
            <a:off x="10543233" y="1546192"/>
            <a:ext cx="6778513" cy="1234366"/>
          </a:xfrm>
          <a:prstGeom prst="rect">
            <a:avLst/>
          </a:prstGeom>
        </p:spPr>
        <p:txBody>
          <a:bodyPr lIns="0" tIns="0" rIns="0" bIns="0" rtlCol="0" anchor="t">
            <a:spAutoFit/>
          </a:bodyPr>
          <a:lstStyle/>
          <a:p>
            <a:pPr algn="just">
              <a:lnSpc>
                <a:spcPts val="3359"/>
              </a:lnSpc>
            </a:pPr>
            <a:r>
              <a:rPr lang="en-US" sz="2400">
                <a:solidFill>
                  <a:srgbClr val="704430"/>
                </a:solidFill>
                <a:latin typeface="Nunito"/>
              </a:rPr>
              <a:t>Titik-titik (A1, A2, A3, dan A4) sebagai perkiraan kapasitansi pada detik tertentu digunakan untuk memprediksi nilai fungsi dari data-data atau CNf</a:t>
            </a:r>
          </a:p>
        </p:txBody>
      </p:sp>
      <p:sp>
        <p:nvSpPr>
          <p:cNvPr id="30" name="TextBox 30"/>
          <p:cNvSpPr txBox="1"/>
          <p:nvPr/>
        </p:nvSpPr>
        <p:spPr>
          <a:xfrm>
            <a:off x="9979620" y="648745"/>
            <a:ext cx="6610527" cy="380975"/>
          </a:xfrm>
          <a:prstGeom prst="rect">
            <a:avLst/>
          </a:prstGeom>
        </p:spPr>
        <p:txBody>
          <a:bodyPr lIns="0" tIns="0" rIns="0" bIns="0" rtlCol="0" anchor="t">
            <a:spAutoFit/>
          </a:bodyPr>
          <a:lstStyle/>
          <a:p>
            <a:pPr>
              <a:lnSpc>
                <a:spcPts val="2999"/>
              </a:lnSpc>
            </a:pPr>
            <a:r>
              <a:rPr lang="en-US" sz="2999">
                <a:solidFill>
                  <a:srgbClr val="704430"/>
                </a:solidFill>
                <a:latin typeface="Nunito Bold Bold"/>
              </a:rPr>
              <a:t>Analisis Hasil - Gradien Kapasitansi</a:t>
            </a:r>
          </a:p>
        </p:txBody>
      </p:sp>
      <p:sp>
        <p:nvSpPr>
          <p:cNvPr id="31" name="TextBox 31"/>
          <p:cNvSpPr txBox="1"/>
          <p:nvPr/>
        </p:nvSpPr>
        <p:spPr>
          <a:xfrm>
            <a:off x="14409829" y="3163266"/>
            <a:ext cx="3100269" cy="1232535"/>
          </a:xfrm>
          <a:prstGeom prst="rect">
            <a:avLst/>
          </a:prstGeom>
        </p:spPr>
        <p:txBody>
          <a:bodyPr lIns="0" tIns="0" rIns="0" bIns="0" rtlCol="0" anchor="t">
            <a:spAutoFit/>
          </a:bodyPr>
          <a:lstStyle/>
          <a:p>
            <a:pPr>
              <a:lnSpc>
                <a:spcPts val="2400"/>
              </a:lnSpc>
            </a:pPr>
            <a:r>
              <a:rPr lang="en-US" sz="2400">
                <a:solidFill>
                  <a:srgbClr val="704430"/>
                </a:solidFill>
                <a:latin typeface="Nunito"/>
              </a:rPr>
              <a:t>A1 =  16.33928 pF</a:t>
            </a:r>
          </a:p>
          <a:p>
            <a:pPr>
              <a:lnSpc>
                <a:spcPts val="2400"/>
              </a:lnSpc>
            </a:pPr>
            <a:r>
              <a:rPr lang="en-US" sz="2400">
                <a:solidFill>
                  <a:srgbClr val="704430"/>
                </a:solidFill>
                <a:latin typeface="Nunito"/>
              </a:rPr>
              <a:t>A2 =  16.33909 pF</a:t>
            </a:r>
          </a:p>
          <a:p>
            <a:pPr>
              <a:lnSpc>
                <a:spcPts val="2400"/>
              </a:lnSpc>
            </a:pPr>
            <a:r>
              <a:rPr lang="en-US" sz="2400">
                <a:solidFill>
                  <a:srgbClr val="704430"/>
                </a:solidFill>
                <a:latin typeface="Nunito"/>
              </a:rPr>
              <a:t>A3 = 16.339157 pF</a:t>
            </a:r>
          </a:p>
          <a:p>
            <a:pPr>
              <a:lnSpc>
                <a:spcPts val="2400"/>
              </a:lnSpc>
            </a:pPr>
            <a:r>
              <a:rPr lang="en-US" sz="2400">
                <a:solidFill>
                  <a:srgbClr val="704430"/>
                </a:solidFill>
                <a:latin typeface="Nunito"/>
              </a:rPr>
              <a:t>A4 = 16.3393 pF</a:t>
            </a:r>
          </a:p>
        </p:txBody>
      </p:sp>
      <p:sp>
        <p:nvSpPr>
          <p:cNvPr id="32" name="TextBox 32"/>
          <p:cNvSpPr txBox="1"/>
          <p:nvPr/>
        </p:nvSpPr>
        <p:spPr>
          <a:xfrm>
            <a:off x="10579968" y="4692759"/>
            <a:ext cx="6815249" cy="786489"/>
          </a:xfrm>
          <a:prstGeom prst="rect">
            <a:avLst/>
          </a:prstGeom>
        </p:spPr>
        <p:txBody>
          <a:bodyPr lIns="0" tIns="0" rIns="0" bIns="0" rtlCol="0" anchor="t">
            <a:spAutoFit/>
          </a:bodyPr>
          <a:lstStyle/>
          <a:p>
            <a:pPr algn="just">
              <a:lnSpc>
                <a:spcPts val="3235"/>
              </a:lnSpc>
            </a:pPr>
            <a:r>
              <a:rPr lang="en-US" sz="2310">
                <a:solidFill>
                  <a:srgbClr val="704430"/>
                </a:solidFill>
                <a:latin typeface="Nunito"/>
              </a:rPr>
              <a:t>Diperoleh perkiraan CNf pada detik ke 26.55 sekon adalah 16.339048954860218 pF</a:t>
            </a:r>
          </a:p>
        </p:txBody>
      </p:sp>
      <p:sp>
        <p:nvSpPr>
          <p:cNvPr id="33" name="TextBox 33"/>
          <p:cNvSpPr txBox="1"/>
          <p:nvPr/>
        </p:nvSpPr>
        <p:spPr>
          <a:xfrm>
            <a:off x="10579968" y="5841449"/>
            <a:ext cx="6815249" cy="1179894"/>
          </a:xfrm>
          <a:prstGeom prst="rect">
            <a:avLst/>
          </a:prstGeom>
        </p:spPr>
        <p:txBody>
          <a:bodyPr lIns="0" tIns="0" rIns="0" bIns="0" rtlCol="0" anchor="t">
            <a:spAutoFit/>
          </a:bodyPr>
          <a:lstStyle/>
          <a:p>
            <a:pPr>
              <a:lnSpc>
                <a:spcPts val="3204"/>
              </a:lnSpc>
            </a:pPr>
            <a:r>
              <a:rPr lang="en-US" sz="2288">
                <a:solidFill>
                  <a:srgbClr val="704430"/>
                </a:solidFill>
                <a:latin typeface="Nunito"/>
              </a:rPr>
              <a:t>Berdasarkan artikel-1, gradien kapasitansi diukur secara akurat dengan standar deviasi relatif 0,004%, yang menunjukkan bahwa sistem sangat stabil</a:t>
            </a:r>
          </a:p>
        </p:txBody>
      </p:sp>
      <p:sp>
        <p:nvSpPr>
          <p:cNvPr id="34" name="TextBox 34"/>
          <p:cNvSpPr txBox="1"/>
          <p:nvPr/>
        </p:nvSpPr>
        <p:spPr>
          <a:xfrm>
            <a:off x="10458555" y="3163266"/>
            <a:ext cx="4537886" cy="1232535"/>
          </a:xfrm>
          <a:prstGeom prst="rect">
            <a:avLst/>
          </a:prstGeom>
        </p:spPr>
        <p:txBody>
          <a:bodyPr lIns="0" tIns="0" rIns="0" bIns="0" rtlCol="0" anchor="t">
            <a:spAutoFit/>
          </a:bodyPr>
          <a:lstStyle/>
          <a:p>
            <a:pPr marL="518160" lvl="1" indent="-259080">
              <a:lnSpc>
                <a:spcPts val="2400"/>
              </a:lnSpc>
              <a:buFont typeface="Arial"/>
              <a:buChar char="•"/>
            </a:pPr>
            <a:r>
              <a:rPr lang="en-US" sz="2400">
                <a:solidFill>
                  <a:srgbClr val="704430"/>
                </a:solidFill>
                <a:latin typeface="Nunito"/>
              </a:rPr>
              <a:t>Pada detik ke-23.105 s  </a:t>
            </a:r>
          </a:p>
          <a:p>
            <a:pPr marL="518160" lvl="1" indent="-259080">
              <a:lnSpc>
                <a:spcPts val="2400"/>
              </a:lnSpc>
              <a:buFont typeface="Arial"/>
              <a:buChar char="•"/>
            </a:pPr>
            <a:r>
              <a:rPr lang="en-US" sz="2400">
                <a:solidFill>
                  <a:srgbClr val="704430"/>
                </a:solidFill>
                <a:latin typeface="Nunito"/>
              </a:rPr>
              <a:t>Pada detik ke-23.874 s   </a:t>
            </a:r>
          </a:p>
          <a:p>
            <a:pPr marL="518160" lvl="1" indent="-259080">
              <a:lnSpc>
                <a:spcPts val="2400"/>
              </a:lnSpc>
              <a:buFont typeface="Arial"/>
              <a:buChar char="•"/>
            </a:pPr>
            <a:r>
              <a:rPr lang="en-US" sz="2400">
                <a:solidFill>
                  <a:srgbClr val="704430"/>
                </a:solidFill>
                <a:latin typeface="Nunito"/>
              </a:rPr>
              <a:t>Pada detik ke-24.437 s   </a:t>
            </a:r>
          </a:p>
          <a:p>
            <a:pPr marL="518160" lvl="1" indent="-259080">
              <a:lnSpc>
                <a:spcPts val="2400"/>
              </a:lnSpc>
              <a:buFont typeface="Arial"/>
              <a:buChar char="•"/>
            </a:pPr>
            <a:r>
              <a:rPr lang="en-US" sz="2400">
                <a:solidFill>
                  <a:srgbClr val="704430"/>
                </a:solidFill>
                <a:latin typeface="Nunito"/>
              </a:rPr>
              <a:t>Pada detik ke-25.1  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550347" y="396402"/>
            <a:ext cx="18187192" cy="8993082"/>
            <a:chOff x="0" y="0"/>
            <a:chExt cx="5946927" cy="2940597"/>
          </a:xfrm>
        </p:grpSpPr>
        <p:sp>
          <p:nvSpPr>
            <p:cNvPr id="4" name="Freeform 4"/>
            <p:cNvSpPr/>
            <p:nvPr/>
          </p:nvSpPr>
          <p:spPr>
            <a:xfrm>
              <a:off x="92710" y="106680"/>
              <a:ext cx="5842787" cy="2821217"/>
            </a:xfrm>
            <a:custGeom>
              <a:avLst/>
              <a:gdLst/>
              <a:ahLst/>
              <a:cxnLst/>
              <a:rect l="l" t="t" r="r" b="b"/>
              <a:pathLst>
                <a:path w="5842787" h="2821217">
                  <a:moveTo>
                    <a:pt x="5816117" y="2631987"/>
                  </a:moveTo>
                  <a:cubicBezTo>
                    <a:pt x="5816117" y="2719617"/>
                    <a:pt x="5739917" y="2790737"/>
                    <a:pt x="5658637" y="2790737"/>
                  </a:cubicBezTo>
                  <a:lnTo>
                    <a:pt x="66040" y="2790737"/>
                  </a:lnTo>
                  <a:cubicBezTo>
                    <a:pt x="43180" y="2790737"/>
                    <a:pt x="20320" y="2785657"/>
                    <a:pt x="0" y="2776767"/>
                  </a:cubicBezTo>
                  <a:cubicBezTo>
                    <a:pt x="26670" y="2804707"/>
                    <a:pt x="63500" y="2821217"/>
                    <a:pt x="131367" y="2821217"/>
                  </a:cubicBezTo>
                  <a:lnTo>
                    <a:pt x="5696737" y="2821217"/>
                  </a:lnTo>
                  <a:cubicBezTo>
                    <a:pt x="5776746" y="2821217"/>
                    <a:pt x="5842787" y="2755177"/>
                    <a:pt x="5842787" y="2675167"/>
                  </a:cubicBezTo>
                  <a:lnTo>
                    <a:pt x="5842787" y="95250"/>
                  </a:lnTo>
                  <a:cubicBezTo>
                    <a:pt x="5842787" y="58420"/>
                    <a:pt x="5828817" y="25400"/>
                    <a:pt x="5807226" y="0"/>
                  </a:cubicBezTo>
                  <a:cubicBezTo>
                    <a:pt x="5813576" y="16510"/>
                    <a:pt x="5816117" y="34290"/>
                    <a:pt x="5816117" y="52070"/>
                  </a:cubicBezTo>
                  <a:lnTo>
                    <a:pt x="5816117" y="2631987"/>
                  </a:lnTo>
                  <a:lnTo>
                    <a:pt x="5816117" y="2631987"/>
                  </a:lnTo>
                  <a:close/>
                </a:path>
              </a:pathLst>
            </a:custGeom>
            <a:solidFill>
              <a:srgbClr val="704430"/>
            </a:solidFill>
          </p:spPr>
        </p:sp>
        <p:sp>
          <p:nvSpPr>
            <p:cNvPr id="5" name="Freeform 5"/>
            <p:cNvSpPr/>
            <p:nvPr/>
          </p:nvSpPr>
          <p:spPr>
            <a:xfrm>
              <a:off x="12700" y="12700"/>
              <a:ext cx="5882156" cy="2872017"/>
            </a:xfrm>
            <a:custGeom>
              <a:avLst/>
              <a:gdLst/>
              <a:ahLst/>
              <a:cxnLst/>
              <a:rect l="l" t="t" r="r" b="b"/>
              <a:pathLst>
                <a:path w="5882156" h="2872017">
                  <a:moveTo>
                    <a:pt x="146050" y="2872017"/>
                  </a:moveTo>
                  <a:lnTo>
                    <a:pt x="5736106" y="2872017"/>
                  </a:lnTo>
                  <a:cubicBezTo>
                    <a:pt x="5816117" y="2872017"/>
                    <a:pt x="5882156" y="2805977"/>
                    <a:pt x="5882156" y="2725967"/>
                  </a:cubicBezTo>
                  <a:lnTo>
                    <a:pt x="5882156" y="146050"/>
                  </a:lnTo>
                  <a:cubicBezTo>
                    <a:pt x="5882156" y="66040"/>
                    <a:pt x="5816117" y="0"/>
                    <a:pt x="5736106" y="0"/>
                  </a:cubicBezTo>
                  <a:lnTo>
                    <a:pt x="146050" y="0"/>
                  </a:lnTo>
                  <a:cubicBezTo>
                    <a:pt x="66040" y="0"/>
                    <a:pt x="0" y="66040"/>
                    <a:pt x="0" y="146050"/>
                  </a:cubicBezTo>
                  <a:lnTo>
                    <a:pt x="0" y="2725967"/>
                  </a:lnTo>
                  <a:cubicBezTo>
                    <a:pt x="0" y="2807247"/>
                    <a:pt x="66040" y="2872017"/>
                    <a:pt x="146050" y="2872017"/>
                  </a:cubicBezTo>
                  <a:close/>
                </a:path>
              </a:pathLst>
            </a:custGeom>
            <a:solidFill>
              <a:srgbClr val="B9DDBF"/>
            </a:solidFill>
          </p:spPr>
        </p:sp>
        <p:sp>
          <p:nvSpPr>
            <p:cNvPr id="6" name="Freeform 6"/>
            <p:cNvSpPr/>
            <p:nvPr/>
          </p:nvSpPr>
          <p:spPr>
            <a:xfrm>
              <a:off x="0" y="0"/>
              <a:ext cx="5946927" cy="2940597"/>
            </a:xfrm>
            <a:custGeom>
              <a:avLst/>
              <a:gdLst/>
              <a:ahLst/>
              <a:cxnLst/>
              <a:rect l="l" t="t" r="r" b="b"/>
              <a:pathLst>
                <a:path w="5946927" h="2940597">
                  <a:moveTo>
                    <a:pt x="5883427" y="74930"/>
                  </a:moveTo>
                  <a:cubicBezTo>
                    <a:pt x="5855486" y="30480"/>
                    <a:pt x="5805956" y="0"/>
                    <a:pt x="5748806" y="0"/>
                  </a:cubicBezTo>
                  <a:lnTo>
                    <a:pt x="158750" y="0"/>
                  </a:lnTo>
                  <a:cubicBezTo>
                    <a:pt x="71120" y="0"/>
                    <a:pt x="0" y="71120"/>
                    <a:pt x="0" y="158750"/>
                  </a:cubicBezTo>
                  <a:lnTo>
                    <a:pt x="0" y="2738667"/>
                  </a:lnTo>
                  <a:cubicBezTo>
                    <a:pt x="0" y="2790737"/>
                    <a:pt x="25400" y="2836457"/>
                    <a:pt x="63500" y="2865667"/>
                  </a:cubicBezTo>
                  <a:cubicBezTo>
                    <a:pt x="91440" y="2910117"/>
                    <a:pt x="140970" y="2940597"/>
                    <a:pt x="229595" y="2940597"/>
                  </a:cubicBezTo>
                  <a:lnTo>
                    <a:pt x="5788177" y="2940597"/>
                  </a:lnTo>
                  <a:cubicBezTo>
                    <a:pt x="5875806" y="2940597"/>
                    <a:pt x="5946927" y="2869477"/>
                    <a:pt x="5946927" y="2781847"/>
                  </a:cubicBezTo>
                  <a:lnTo>
                    <a:pt x="5946927" y="201930"/>
                  </a:lnTo>
                  <a:cubicBezTo>
                    <a:pt x="5946927" y="149860"/>
                    <a:pt x="5921527" y="104140"/>
                    <a:pt x="5883427" y="74930"/>
                  </a:cubicBezTo>
                  <a:close/>
                  <a:moveTo>
                    <a:pt x="12700" y="2738667"/>
                  </a:moveTo>
                  <a:lnTo>
                    <a:pt x="12700" y="158750"/>
                  </a:lnTo>
                  <a:cubicBezTo>
                    <a:pt x="12700" y="78740"/>
                    <a:pt x="78740" y="12700"/>
                    <a:pt x="158750" y="12700"/>
                  </a:cubicBezTo>
                  <a:lnTo>
                    <a:pt x="5748806" y="12700"/>
                  </a:lnTo>
                  <a:cubicBezTo>
                    <a:pt x="5828817" y="12700"/>
                    <a:pt x="5894856" y="78740"/>
                    <a:pt x="5894856" y="158750"/>
                  </a:cubicBezTo>
                  <a:lnTo>
                    <a:pt x="5894856" y="2738667"/>
                  </a:lnTo>
                  <a:cubicBezTo>
                    <a:pt x="5894856" y="2818677"/>
                    <a:pt x="5828817" y="2884717"/>
                    <a:pt x="5748806" y="2884717"/>
                  </a:cubicBezTo>
                  <a:lnTo>
                    <a:pt x="158750" y="2884717"/>
                  </a:lnTo>
                  <a:cubicBezTo>
                    <a:pt x="78740" y="2884717"/>
                    <a:pt x="12700" y="2819947"/>
                    <a:pt x="12700" y="2738667"/>
                  </a:cubicBezTo>
                  <a:close/>
                  <a:moveTo>
                    <a:pt x="5935497" y="2781847"/>
                  </a:moveTo>
                  <a:cubicBezTo>
                    <a:pt x="5935497" y="2861857"/>
                    <a:pt x="5868186" y="2927897"/>
                    <a:pt x="5788177" y="2927897"/>
                  </a:cubicBezTo>
                  <a:lnTo>
                    <a:pt x="229595" y="2927897"/>
                  </a:lnTo>
                  <a:cubicBezTo>
                    <a:pt x="157480" y="2927897"/>
                    <a:pt x="120650" y="2911387"/>
                    <a:pt x="93980" y="2883447"/>
                  </a:cubicBezTo>
                  <a:cubicBezTo>
                    <a:pt x="114300" y="2892337"/>
                    <a:pt x="135890" y="2897417"/>
                    <a:pt x="160020" y="2897417"/>
                  </a:cubicBezTo>
                  <a:lnTo>
                    <a:pt x="5750077" y="2897417"/>
                  </a:lnTo>
                  <a:cubicBezTo>
                    <a:pt x="5837706" y="2897417"/>
                    <a:pt x="5908827" y="2826297"/>
                    <a:pt x="5908827" y="2738667"/>
                  </a:cubicBezTo>
                  <a:lnTo>
                    <a:pt x="5908827" y="158750"/>
                  </a:lnTo>
                  <a:cubicBezTo>
                    <a:pt x="5908827" y="140970"/>
                    <a:pt x="5905017" y="123190"/>
                    <a:pt x="5899936" y="106680"/>
                  </a:cubicBezTo>
                  <a:cubicBezTo>
                    <a:pt x="5921527" y="132080"/>
                    <a:pt x="5935497" y="165100"/>
                    <a:pt x="5935497" y="201930"/>
                  </a:cubicBezTo>
                  <a:lnTo>
                    <a:pt x="5935497" y="2781847"/>
                  </a:lnTo>
                  <a:cubicBezTo>
                    <a:pt x="5935497" y="2781847"/>
                    <a:pt x="5935497" y="2781847"/>
                    <a:pt x="5935497" y="2781847"/>
                  </a:cubicBezTo>
                  <a:close/>
                </a:path>
              </a:pathLst>
            </a:custGeom>
            <a:solidFill>
              <a:srgbClr val="704430"/>
            </a:solidFill>
          </p:spPr>
        </p:sp>
      </p:grpSp>
      <p:sp>
        <p:nvSpPr>
          <p:cNvPr id="7" name="AutoShape 7"/>
          <p:cNvSpPr/>
          <p:nvPr/>
        </p:nvSpPr>
        <p:spPr>
          <a:xfrm>
            <a:off x="16396932" y="1144283"/>
            <a:ext cx="364602" cy="0"/>
          </a:xfrm>
          <a:prstGeom prst="line">
            <a:avLst/>
          </a:prstGeom>
          <a:ln w="38100" cap="rnd">
            <a:solidFill>
              <a:srgbClr val="704430"/>
            </a:solidFill>
            <a:prstDash val="solid"/>
            <a:headEnd type="none" w="sm" len="sm"/>
            <a:tailEnd type="none" w="sm" len="sm"/>
          </a:ln>
        </p:spPr>
      </p:sp>
      <p:sp>
        <p:nvSpPr>
          <p:cNvPr id="8" name="AutoShape 8"/>
          <p:cNvSpPr/>
          <p:nvPr/>
        </p:nvSpPr>
        <p:spPr>
          <a:xfrm>
            <a:off x="16396932" y="1299454"/>
            <a:ext cx="364602" cy="0"/>
          </a:xfrm>
          <a:prstGeom prst="line">
            <a:avLst/>
          </a:prstGeom>
          <a:ln w="38100" cap="rnd">
            <a:solidFill>
              <a:srgbClr val="704430"/>
            </a:solidFill>
            <a:prstDash val="solid"/>
            <a:headEnd type="none" w="sm" len="sm"/>
            <a:tailEnd type="none" w="sm" len="sm"/>
          </a:ln>
        </p:spPr>
      </p:sp>
      <p:sp>
        <p:nvSpPr>
          <p:cNvPr id="9" name="AutoShape 9"/>
          <p:cNvSpPr/>
          <p:nvPr/>
        </p:nvSpPr>
        <p:spPr>
          <a:xfrm>
            <a:off x="16396932" y="1454624"/>
            <a:ext cx="364602" cy="0"/>
          </a:xfrm>
          <a:prstGeom prst="line">
            <a:avLst/>
          </a:prstGeom>
          <a:ln w="38100" cap="rnd">
            <a:solidFill>
              <a:srgbClr val="704430"/>
            </a:solidFill>
            <a:prstDash val="solid"/>
            <a:headEnd type="none" w="sm" len="sm"/>
            <a:tailEnd type="none" w="sm" len="sm"/>
          </a:ln>
        </p:spPr>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64117" y="1031564"/>
            <a:ext cx="613419" cy="613419"/>
          </a:xfrm>
          <a:prstGeom prst="rect">
            <a:avLst/>
          </a:prstGeom>
        </p:spPr>
      </p:pic>
      <p:grpSp>
        <p:nvGrpSpPr>
          <p:cNvPr id="11" name="Group 11"/>
          <p:cNvGrpSpPr/>
          <p:nvPr/>
        </p:nvGrpSpPr>
        <p:grpSpPr>
          <a:xfrm>
            <a:off x="1588356" y="1163333"/>
            <a:ext cx="348881" cy="34888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grpSp>
        <p:nvGrpSpPr>
          <p:cNvPr id="13" name="Group 13"/>
          <p:cNvGrpSpPr/>
          <p:nvPr/>
        </p:nvGrpSpPr>
        <p:grpSpPr>
          <a:xfrm>
            <a:off x="2354080" y="1163333"/>
            <a:ext cx="348881" cy="34888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sp>
        <p:nvSpPr>
          <p:cNvPr id="15" name="AutoShape 15"/>
          <p:cNvSpPr/>
          <p:nvPr/>
        </p:nvSpPr>
        <p:spPr>
          <a:xfrm rot="23225">
            <a:off x="-270272" y="2212838"/>
            <a:ext cx="17683563" cy="0"/>
          </a:xfrm>
          <a:prstGeom prst="line">
            <a:avLst/>
          </a:prstGeom>
          <a:ln w="38100" cap="flat">
            <a:solidFill>
              <a:srgbClr val="704430"/>
            </a:solidFill>
            <a:prstDash val="solid"/>
            <a:headEnd type="none" w="sm" len="sm"/>
            <a:tailEnd type="none" w="sm" len="sm"/>
          </a:ln>
        </p:spPr>
      </p:sp>
      <p:sp>
        <p:nvSpPr>
          <p:cNvPr id="16" name="TextBox 16"/>
          <p:cNvSpPr txBox="1"/>
          <p:nvPr/>
        </p:nvSpPr>
        <p:spPr>
          <a:xfrm>
            <a:off x="3191695" y="795583"/>
            <a:ext cx="11904610" cy="1161580"/>
          </a:xfrm>
          <a:prstGeom prst="rect">
            <a:avLst/>
          </a:prstGeom>
        </p:spPr>
        <p:txBody>
          <a:bodyPr lIns="0" tIns="0" rIns="0" bIns="0" rtlCol="0" anchor="t">
            <a:spAutoFit/>
          </a:bodyPr>
          <a:lstStyle/>
          <a:p>
            <a:pPr algn="ctr">
              <a:lnSpc>
                <a:spcPts val="4483"/>
              </a:lnSpc>
            </a:pPr>
            <a:r>
              <a:rPr lang="en-US" sz="4483" spc="174">
                <a:solidFill>
                  <a:srgbClr val="704430"/>
                </a:solidFill>
                <a:latin typeface="Marykate"/>
              </a:rPr>
              <a:t>Analisis Artikel - 1 "Optimization of Electrostatic Force System Based on Newton Interpolation Method"</a:t>
            </a:r>
          </a:p>
        </p:txBody>
      </p:sp>
      <p:sp>
        <p:nvSpPr>
          <p:cNvPr id="17" name="TextBox 17"/>
          <p:cNvSpPr txBox="1"/>
          <p:nvPr/>
        </p:nvSpPr>
        <p:spPr>
          <a:xfrm>
            <a:off x="616058" y="3044099"/>
            <a:ext cx="16402481" cy="3850005"/>
          </a:xfrm>
          <a:prstGeom prst="rect">
            <a:avLst/>
          </a:prstGeom>
        </p:spPr>
        <p:txBody>
          <a:bodyPr lIns="0" tIns="0" rIns="0" bIns="0" rtlCol="0" anchor="t">
            <a:spAutoFit/>
          </a:bodyPr>
          <a:lstStyle/>
          <a:p>
            <a:pPr marL="518160" lvl="1" indent="-259080">
              <a:lnSpc>
                <a:spcPts val="3840"/>
              </a:lnSpc>
              <a:buFont typeface="Arial"/>
              <a:buChar char="•"/>
            </a:pPr>
            <a:r>
              <a:rPr lang="en-US" sz="2400">
                <a:solidFill>
                  <a:srgbClr val="704430"/>
                </a:solidFill>
                <a:latin typeface="Nunito"/>
              </a:rPr>
              <a:t>pada artikel ini dibahas metode interpolation newton terkait  kalibrasi kekakuan kantilever untuk mengurangi  effect dari nonlinear noise</a:t>
            </a:r>
          </a:p>
          <a:p>
            <a:pPr marL="518160" lvl="1" indent="-259080">
              <a:lnSpc>
                <a:spcPts val="3840"/>
              </a:lnSpc>
              <a:buFont typeface="Arial"/>
              <a:buChar char="•"/>
            </a:pPr>
            <a:r>
              <a:rPr lang="en-US" sz="2400">
                <a:solidFill>
                  <a:srgbClr val="704430"/>
                </a:solidFill>
                <a:latin typeface="Nunito"/>
              </a:rPr>
              <a:t>Kekakuan kantilever Atomic force microscope (AFM) diukur berdasarkan pada gaya elektrostatis.</a:t>
            </a:r>
          </a:p>
          <a:p>
            <a:pPr marL="518160" lvl="1" indent="-259080">
              <a:lnSpc>
                <a:spcPts val="3840"/>
              </a:lnSpc>
              <a:buFont typeface="Arial"/>
              <a:buChar char="•"/>
            </a:pPr>
            <a:r>
              <a:rPr lang="en-US" sz="2400">
                <a:solidFill>
                  <a:srgbClr val="704430"/>
                </a:solidFill>
                <a:latin typeface="Nunito"/>
              </a:rPr>
              <a:t>Tegangan yang diperlukan untuk mengembalikan elektroda bagian dalam ke tempatnya posisi awal untuk setiap langkah diekstrak oleh Newton interpolation method</a:t>
            </a:r>
          </a:p>
          <a:p>
            <a:pPr marL="518160" lvl="1" indent="-259080">
              <a:lnSpc>
                <a:spcPts val="3840"/>
              </a:lnSpc>
              <a:buFont typeface="Arial"/>
              <a:buChar char="•"/>
            </a:pPr>
            <a:r>
              <a:rPr lang="en-US" sz="2400">
                <a:solidFill>
                  <a:srgbClr val="704430"/>
                </a:solidFill>
                <a:latin typeface="Nunito"/>
              </a:rPr>
              <a:t> Sinyal tegangan termasuk nonlinier kebisingan dan tidak dapat digunakan untuk menghitung gaya secara langsung.</a:t>
            </a:r>
          </a:p>
          <a:p>
            <a:pPr marL="518160" lvl="1" indent="-259080">
              <a:lnSpc>
                <a:spcPts val="3840"/>
              </a:lnSpc>
              <a:buFont typeface="Arial"/>
              <a:buChar char="•"/>
            </a:pPr>
            <a:r>
              <a:rPr lang="en-US" sz="2400">
                <a:solidFill>
                  <a:srgbClr val="704430"/>
                </a:solidFill>
                <a:latin typeface="Nunito"/>
              </a:rPr>
              <a:t>Titik-titik (A1, A2, A3, dan A4) digunakan untuk memprediksi nilai VNf sehingga noise nonlinier dapat dikurangi dengan Newton interpolation method.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10235978" y="967387"/>
            <a:ext cx="7612884" cy="8100398"/>
            <a:chOff x="0" y="0"/>
            <a:chExt cx="2199383" cy="2340227"/>
          </a:xfrm>
        </p:grpSpPr>
        <p:sp>
          <p:nvSpPr>
            <p:cNvPr id="4" name="Freeform 4"/>
            <p:cNvSpPr/>
            <p:nvPr/>
          </p:nvSpPr>
          <p:spPr>
            <a:xfrm>
              <a:off x="92710" y="106680"/>
              <a:ext cx="2095243" cy="2220847"/>
            </a:xfrm>
            <a:custGeom>
              <a:avLst/>
              <a:gdLst/>
              <a:ahLst/>
              <a:cxnLst/>
              <a:rect l="l" t="t" r="r" b="b"/>
              <a:pathLst>
                <a:path w="2095243" h="2220847">
                  <a:moveTo>
                    <a:pt x="2068573" y="2031617"/>
                  </a:moveTo>
                  <a:cubicBezTo>
                    <a:pt x="2068573" y="2119247"/>
                    <a:pt x="1992373" y="2190367"/>
                    <a:pt x="1911092" y="2190367"/>
                  </a:cubicBezTo>
                  <a:lnTo>
                    <a:pt x="66040" y="2190367"/>
                  </a:lnTo>
                  <a:cubicBezTo>
                    <a:pt x="43180" y="2190367"/>
                    <a:pt x="20320" y="2185287"/>
                    <a:pt x="0" y="2176397"/>
                  </a:cubicBezTo>
                  <a:cubicBezTo>
                    <a:pt x="26670" y="2204337"/>
                    <a:pt x="63500" y="2220847"/>
                    <a:pt x="107481" y="2220847"/>
                  </a:cubicBezTo>
                  <a:lnTo>
                    <a:pt x="1949192" y="2220847"/>
                  </a:lnTo>
                  <a:cubicBezTo>
                    <a:pt x="2029203" y="2220847"/>
                    <a:pt x="2095242" y="2154807"/>
                    <a:pt x="2095242" y="2074797"/>
                  </a:cubicBezTo>
                  <a:lnTo>
                    <a:pt x="2095242" y="95250"/>
                  </a:lnTo>
                  <a:cubicBezTo>
                    <a:pt x="2095242" y="58420"/>
                    <a:pt x="2081273" y="25400"/>
                    <a:pt x="2059683" y="0"/>
                  </a:cubicBezTo>
                  <a:cubicBezTo>
                    <a:pt x="2066033" y="16510"/>
                    <a:pt x="2068573" y="34290"/>
                    <a:pt x="2068573" y="52070"/>
                  </a:cubicBezTo>
                  <a:lnTo>
                    <a:pt x="2068573" y="2031617"/>
                  </a:lnTo>
                  <a:lnTo>
                    <a:pt x="2068573" y="2031617"/>
                  </a:lnTo>
                  <a:close/>
                </a:path>
              </a:pathLst>
            </a:custGeom>
            <a:solidFill>
              <a:srgbClr val="704430"/>
            </a:solidFill>
          </p:spPr>
        </p:sp>
        <p:sp>
          <p:nvSpPr>
            <p:cNvPr id="5" name="Freeform 5"/>
            <p:cNvSpPr/>
            <p:nvPr/>
          </p:nvSpPr>
          <p:spPr>
            <a:xfrm>
              <a:off x="12700" y="12700"/>
              <a:ext cx="2134613" cy="2271647"/>
            </a:xfrm>
            <a:custGeom>
              <a:avLst/>
              <a:gdLst/>
              <a:ahLst/>
              <a:cxnLst/>
              <a:rect l="l" t="t" r="r" b="b"/>
              <a:pathLst>
                <a:path w="2134613" h="2271647">
                  <a:moveTo>
                    <a:pt x="146050" y="2271647"/>
                  </a:moveTo>
                  <a:lnTo>
                    <a:pt x="1988563" y="2271647"/>
                  </a:lnTo>
                  <a:cubicBezTo>
                    <a:pt x="2068573" y="2271647"/>
                    <a:pt x="2134613" y="2205607"/>
                    <a:pt x="2134613" y="2125597"/>
                  </a:cubicBezTo>
                  <a:lnTo>
                    <a:pt x="2134613" y="146050"/>
                  </a:lnTo>
                  <a:cubicBezTo>
                    <a:pt x="2134613" y="66040"/>
                    <a:pt x="2068573" y="0"/>
                    <a:pt x="1988563" y="0"/>
                  </a:cubicBezTo>
                  <a:lnTo>
                    <a:pt x="146050" y="0"/>
                  </a:lnTo>
                  <a:cubicBezTo>
                    <a:pt x="66040" y="0"/>
                    <a:pt x="0" y="66040"/>
                    <a:pt x="0" y="146050"/>
                  </a:cubicBezTo>
                  <a:lnTo>
                    <a:pt x="0" y="2125597"/>
                  </a:lnTo>
                  <a:cubicBezTo>
                    <a:pt x="0" y="2206877"/>
                    <a:pt x="66040" y="2271647"/>
                    <a:pt x="146050" y="2271647"/>
                  </a:cubicBezTo>
                  <a:close/>
                </a:path>
              </a:pathLst>
            </a:custGeom>
            <a:solidFill>
              <a:srgbClr val="FFF3ED"/>
            </a:solidFill>
          </p:spPr>
        </p:sp>
        <p:sp>
          <p:nvSpPr>
            <p:cNvPr id="6" name="Freeform 6"/>
            <p:cNvSpPr/>
            <p:nvPr/>
          </p:nvSpPr>
          <p:spPr>
            <a:xfrm>
              <a:off x="0" y="0"/>
              <a:ext cx="2199383" cy="2340227"/>
            </a:xfrm>
            <a:custGeom>
              <a:avLst/>
              <a:gdLst/>
              <a:ahLst/>
              <a:cxnLst/>
              <a:rect l="l" t="t" r="r" b="b"/>
              <a:pathLst>
                <a:path w="2199383" h="2340227">
                  <a:moveTo>
                    <a:pt x="2135883" y="74930"/>
                  </a:moveTo>
                  <a:cubicBezTo>
                    <a:pt x="2107943" y="30480"/>
                    <a:pt x="2058413" y="0"/>
                    <a:pt x="2001263" y="0"/>
                  </a:cubicBezTo>
                  <a:lnTo>
                    <a:pt x="158750" y="0"/>
                  </a:lnTo>
                  <a:cubicBezTo>
                    <a:pt x="71120" y="0"/>
                    <a:pt x="0" y="71120"/>
                    <a:pt x="0" y="158750"/>
                  </a:cubicBezTo>
                  <a:lnTo>
                    <a:pt x="0" y="2138297"/>
                  </a:lnTo>
                  <a:cubicBezTo>
                    <a:pt x="0" y="2190367"/>
                    <a:pt x="25400" y="2236087"/>
                    <a:pt x="63500" y="2265297"/>
                  </a:cubicBezTo>
                  <a:cubicBezTo>
                    <a:pt x="91440" y="2309747"/>
                    <a:pt x="140970" y="2340227"/>
                    <a:pt x="201983" y="2340227"/>
                  </a:cubicBezTo>
                  <a:lnTo>
                    <a:pt x="2040633" y="2340227"/>
                  </a:lnTo>
                  <a:cubicBezTo>
                    <a:pt x="2128263" y="2340227"/>
                    <a:pt x="2199383" y="2269107"/>
                    <a:pt x="2199383" y="2181477"/>
                  </a:cubicBezTo>
                  <a:lnTo>
                    <a:pt x="2199383" y="201930"/>
                  </a:lnTo>
                  <a:cubicBezTo>
                    <a:pt x="2199383" y="149860"/>
                    <a:pt x="2173983" y="104140"/>
                    <a:pt x="2135883" y="74930"/>
                  </a:cubicBezTo>
                  <a:close/>
                  <a:moveTo>
                    <a:pt x="12700" y="2138297"/>
                  </a:moveTo>
                  <a:lnTo>
                    <a:pt x="12700" y="158750"/>
                  </a:lnTo>
                  <a:cubicBezTo>
                    <a:pt x="12700" y="78740"/>
                    <a:pt x="78740" y="12700"/>
                    <a:pt x="158750" y="12700"/>
                  </a:cubicBezTo>
                  <a:lnTo>
                    <a:pt x="2001263" y="12700"/>
                  </a:lnTo>
                  <a:cubicBezTo>
                    <a:pt x="2081273" y="12700"/>
                    <a:pt x="2147313" y="78740"/>
                    <a:pt x="2147313" y="158750"/>
                  </a:cubicBezTo>
                  <a:lnTo>
                    <a:pt x="2147313" y="2138297"/>
                  </a:lnTo>
                  <a:cubicBezTo>
                    <a:pt x="2147313" y="2218307"/>
                    <a:pt x="2081273" y="2284347"/>
                    <a:pt x="2001263" y="2284347"/>
                  </a:cubicBezTo>
                  <a:lnTo>
                    <a:pt x="158750" y="2284347"/>
                  </a:lnTo>
                  <a:cubicBezTo>
                    <a:pt x="78740" y="2284347"/>
                    <a:pt x="12700" y="2219577"/>
                    <a:pt x="12700" y="2138297"/>
                  </a:cubicBezTo>
                  <a:close/>
                  <a:moveTo>
                    <a:pt x="2187953" y="2181477"/>
                  </a:moveTo>
                  <a:cubicBezTo>
                    <a:pt x="2187953" y="2261487"/>
                    <a:pt x="2120643" y="2327527"/>
                    <a:pt x="2040633" y="2327527"/>
                  </a:cubicBezTo>
                  <a:lnTo>
                    <a:pt x="201983" y="2327527"/>
                  </a:lnTo>
                  <a:cubicBezTo>
                    <a:pt x="157480" y="2327527"/>
                    <a:pt x="120650" y="2311017"/>
                    <a:pt x="93980" y="2283077"/>
                  </a:cubicBezTo>
                  <a:cubicBezTo>
                    <a:pt x="114300" y="2291967"/>
                    <a:pt x="135890" y="2297047"/>
                    <a:pt x="160020" y="2297047"/>
                  </a:cubicBezTo>
                  <a:lnTo>
                    <a:pt x="2002533" y="2297047"/>
                  </a:lnTo>
                  <a:cubicBezTo>
                    <a:pt x="2090163" y="2297047"/>
                    <a:pt x="2161283" y="2225927"/>
                    <a:pt x="2161283" y="2138297"/>
                  </a:cubicBezTo>
                  <a:lnTo>
                    <a:pt x="2161283" y="158750"/>
                  </a:lnTo>
                  <a:cubicBezTo>
                    <a:pt x="2161283" y="140970"/>
                    <a:pt x="2157473" y="123190"/>
                    <a:pt x="2152393" y="106680"/>
                  </a:cubicBezTo>
                  <a:cubicBezTo>
                    <a:pt x="2173983" y="132080"/>
                    <a:pt x="2187953" y="165100"/>
                    <a:pt x="2187953" y="201930"/>
                  </a:cubicBezTo>
                  <a:lnTo>
                    <a:pt x="2187953" y="2181477"/>
                  </a:lnTo>
                  <a:cubicBezTo>
                    <a:pt x="2187953" y="2181477"/>
                    <a:pt x="2187953" y="2181477"/>
                    <a:pt x="2187953" y="2181477"/>
                  </a:cubicBezTo>
                  <a:close/>
                </a:path>
              </a:pathLst>
            </a:custGeom>
            <a:solidFill>
              <a:srgbClr val="704430"/>
            </a:solidFill>
          </p:spPr>
        </p:sp>
      </p:grpSp>
      <p:grpSp>
        <p:nvGrpSpPr>
          <p:cNvPr id="7" name="Group 7"/>
          <p:cNvGrpSpPr/>
          <p:nvPr/>
        </p:nvGrpSpPr>
        <p:grpSpPr>
          <a:xfrm>
            <a:off x="9732787" y="817957"/>
            <a:ext cx="7104193" cy="823276"/>
            <a:chOff x="0" y="0"/>
            <a:chExt cx="16515302" cy="1913890"/>
          </a:xfrm>
        </p:grpSpPr>
        <p:sp>
          <p:nvSpPr>
            <p:cNvPr id="8" name="Freeform 8"/>
            <p:cNvSpPr/>
            <p:nvPr/>
          </p:nvSpPr>
          <p:spPr>
            <a:xfrm>
              <a:off x="0" y="0"/>
              <a:ext cx="16515302" cy="1913890"/>
            </a:xfrm>
            <a:custGeom>
              <a:avLst/>
              <a:gdLst/>
              <a:ahLst/>
              <a:cxnLst/>
              <a:rect l="l" t="t" r="r" b="b"/>
              <a:pathLst>
                <a:path w="16515302" h="1913890">
                  <a:moveTo>
                    <a:pt x="16515302" y="956945"/>
                  </a:moveTo>
                  <a:lnTo>
                    <a:pt x="16515302" y="956945"/>
                  </a:lnTo>
                  <a:cubicBezTo>
                    <a:pt x="16515302" y="1485392"/>
                    <a:pt x="16086931" y="1913890"/>
                    <a:pt x="15558357" y="1913890"/>
                  </a:cubicBezTo>
                  <a:lnTo>
                    <a:pt x="956945" y="1913890"/>
                  </a:lnTo>
                  <a:cubicBezTo>
                    <a:pt x="428371" y="1913890"/>
                    <a:pt x="0" y="1485392"/>
                    <a:pt x="0" y="956945"/>
                  </a:cubicBezTo>
                  <a:lnTo>
                    <a:pt x="0" y="956945"/>
                  </a:lnTo>
                  <a:cubicBezTo>
                    <a:pt x="0" y="428371"/>
                    <a:pt x="428371" y="0"/>
                    <a:pt x="956945" y="0"/>
                  </a:cubicBezTo>
                  <a:lnTo>
                    <a:pt x="15558356" y="0"/>
                  </a:lnTo>
                  <a:cubicBezTo>
                    <a:pt x="16086804" y="0"/>
                    <a:pt x="16515302" y="428371"/>
                    <a:pt x="16515302" y="956945"/>
                  </a:cubicBezTo>
                  <a:close/>
                </a:path>
              </a:pathLst>
            </a:custGeom>
            <a:solidFill>
              <a:srgbClr val="FFDB48"/>
            </a:solidFill>
          </p:spPr>
        </p:sp>
      </p:grpSp>
      <p:pic>
        <p:nvPicPr>
          <p:cNvPr id="9" name="Picture 9"/>
          <p:cNvPicPr>
            <a:picLocks noChangeAspect="1"/>
          </p:cNvPicPr>
          <p:nvPr/>
        </p:nvPicPr>
        <p:blipFill>
          <a:blip r:embed="rId3"/>
          <a:srcRect/>
          <a:stretch>
            <a:fillRect/>
          </a:stretch>
        </p:blipFill>
        <p:spPr>
          <a:xfrm>
            <a:off x="1028700" y="6719637"/>
            <a:ext cx="3292554" cy="2728306"/>
          </a:xfrm>
          <a:prstGeom prst="rect">
            <a:avLst/>
          </a:prstGeom>
        </p:spPr>
      </p:pic>
      <p:pic>
        <p:nvPicPr>
          <p:cNvPr id="10" name="Picture 10"/>
          <p:cNvPicPr>
            <a:picLocks noChangeAspect="1"/>
          </p:cNvPicPr>
          <p:nvPr/>
        </p:nvPicPr>
        <p:blipFill>
          <a:blip r:embed="rId3"/>
          <a:srcRect t="36045" b="13546"/>
          <a:stretch>
            <a:fillRect/>
          </a:stretch>
        </p:blipFill>
        <p:spPr>
          <a:xfrm>
            <a:off x="4785158" y="7001203"/>
            <a:ext cx="4947629" cy="2066582"/>
          </a:xfrm>
          <a:prstGeom prst="rect">
            <a:avLst/>
          </a:prstGeom>
        </p:spPr>
      </p:pic>
      <p:pic>
        <p:nvPicPr>
          <p:cNvPr id="11" name="Picture 11"/>
          <p:cNvPicPr>
            <a:picLocks noChangeAspect="1"/>
          </p:cNvPicPr>
          <p:nvPr/>
        </p:nvPicPr>
        <p:blipFill>
          <a:blip r:embed="rId4"/>
          <a:srcRect/>
          <a:stretch>
            <a:fillRect/>
          </a:stretch>
        </p:blipFill>
        <p:spPr>
          <a:xfrm>
            <a:off x="1028700" y="1229594"/>
            <a:ext cx="8475487" cy="4965045"/>
          </a:xfrm>
          <a:prstGeom prst="rect">
            <a:avLst/>
          </a:prstGeom>
        </p:spPr>
      </p:pic>
      <p:sp>
        <p:nvSpPr>
          <p:cNvPr id="12" name="TextBox 12"/>
          <p:cNvSpPr txBox="1"/>
          <p:nvPr/>
        </p:nvSpPr>
        <p:spPr>
          <a:xfrm>
            <a:off x="10543233" y="1760304"/>
            <a:ext cx="6778513" cy="1653540"/>
          </a:xfrm>
          <a:prstGeom prst="rect">
            <a:avLst/>
          </a:prstGeom>
        </p:spPr>
        <p:txBody>
          <a:bodyPr lIns="0" tIns="0" rIns="0" bIns="0" rtlCol="0" anchor="t">
            <a:spAutoFit/>
          </a:bodyPr>
          <a:lstStyle/>
          <a:p>
            <a:pPr algn="just">
              <a:lnSpc>
                <a:spcPts val="3359"/>
              </a:lnSpc>
            </a:pPr>
            <a:r>
              <a:rPr lang="en-US" sz="2400">
                <a:solidFill>
                  <a:srgbClr val="704430"/>
                </a:solidFill>
                <a:latin typeface="Nunito"/>
              </a:rPr>
              <a:t>Titik-titik (A1, A2, A3, dan A4) sebagai perkiraan nilai VNf pada detik tertentu. Dengan cara ini, noise nonlinier dapat dikurangi dengan newton interpolation method.</a:t>
            </a:r>
          </a:p>
        </p:txBody>
      </p:sp>
      <p:sp>
        <p:nvSpPr>
          <p:cNvPr id="13" name="TextBox 13"/>
          <p:cNvSpPr txBox="1"/>
          <p:nvPr/>
        </p:nvSpPr>
        <p:spPr>
          <a:xfrm>
            <a:off x="10453198" y="3642758"/>
            <a:ext cx="3589222" cy="1232535"/>
          </a:xfrm>
          <a:prstGeom prst="rect">
            <a:avLst/>
          </a:prstGeom>
        </p:spPr>
        <p:txBody>
          <a:bodyPr lIns="0" tIns="0" rIns="0" bIns="0" rtlCol="0" anchor="t">
            <a:spAutoFit/>
          </a:bodyPr>
          <a:lstStyle/>
          <a:p>
            <a:pPr marL="518160" lvl="1" indent="-259080">
              <a:lnSpc>
                <a:spcPts val="2400"/>
              </a:lnSpc>
              <a:buFont typeface="Arial"/>
              <a:buChar char="•"/>
            </a:pPr>
            <a:r>
              <a:rPr lang="en-US" sz="2400">
                <a:solidFill>
                  <a:srgbClr val="704430"/>
                </a:solidFill>
                <a:latin typeface="Nunito"/>
              </a:rPr>
              <a:t>Pada detik ke-39 s  </a:t>
            </a:r>
          </a:p>
          <a:p>
            <a:pPr marL="518160" lvl="1" indent="-259080">
              <a:lnSpc>
                <a:spcPts val="2400"/>
              </a:lnSpc>
              <a:buFont typeface="Arial"/>
              <a:buChar char="•"/>
            </a:pPr>
            <a:r>
              <a:rPr lang="en-US" sz="2400">
                <a:solidFill>
                  <a:srgbClr val="704430"/>
                </a:solidFill>
                <a:latin typeface="Nunito"/>
              </a:rPr>
              <a:t>Pada detik ke-40 s   </a:t>
            </a:r>
          </a:p>
          <a:p>
            <a:pPr marL="518160" lvl="1" indent="-259080">
              <a:lnSpc>
                <a:spcPts val="2400"/>
              </a:lnSpc>
              <a:buFont typeface="Arial"/>
              <a:buChar char="•"/>
            </a:pPr>
            <a:r>
              <a:rPr lang="en-US" sz="2400">
                <a:solidFill>
                  <a:srgbClr val="704430"/>
                </a:solidFill>
                <a:latin typeface="Nunito"/>
              </a:rPr>
              <a:t>Pada detik ke-41 s   </a:t>
            </a:r>
          </a:p>
          <a:p>
            <a:pPr marL="518160" lvl="1" indent="-259080">
              <a:lnSpc>
                <a:spcPts val="2400"/>
              </a:lnSpc>
              <a:buFont typeface="Arial"/>
              <a:buChar char="•"/>
            </a:pPr>
            <a:r>
              <a:rPr lang="en-US" sz="2400">
                <a:solidFill>
                  <a:srgbClr val="704430"/>
                </a:solidFill>
                <a:latin typeface="Nunito"/>
              </a:rPr>
              <a:t>Pada detik ke-42 s </a:t>
            </a:r>
          </a:p>
        </p:txBody>
      </p:sp>
      <p:sp>
        <p:nvSpPr>
          <p:cNvPr id="14" name="TextBox 14"/>
          <p:cNvSpPr txBox="1"/>
          <p:nvPr/>
        </p:nvSpPr>
        <p:spPr>
          <a:xfrm>
            <a:off x="9903420" y="1072432"/>
            <a:ext cx="7043482" cy="381000"/>
          </a:xfrm>
          <a:prstGeom prst="rect">
            <a:avLst/>
          </a:prstGeom>
        </p:spPr>
        <p:txBody>
          <a:bodyPr lIns="0" tIns="0" rIns="0" bIns="0" rtlCol="0" anchor="t">
            <a:spAutoFit/>
          </a:bodyPr>
          <a:lstStyle/>
          <a:p>
            <a:pPr>
              <a:lnSpc>
                <a:spcPts val="2999"/>
              </a:lnSpc>
            </a:pPr>
            <a:r>
              <a:rPr lang="en-US" sz="2999">
                <a:solidFill>
                  <a:srgbClr val="704430"/>
                </a:solidFill>
                <a:latin typeface="Nunito Bold Bold"/>
              </a:rPr>
              <a:t>Analisis Hasil - kekakuan calibration</a:t>
            </a:r>
          </a:p>
        </p:txBody>
      </p:sp>
      <p:sp>
        <p:nvSpPr>
          <p:cNvPr id="15" name="TextBox 15"/>
          <p:cNvSpPr txBox="1"/>
          <p:nvPr/>
        </p:nvSpPr>
        <p:spPr>
          <a:xfrm>
            <a:off x="14271837" y="3633233"/>
            <a:ext cx="3267619" cy="1232535"/>
          </a:xfrm>
          <a:prstGeom prst="rect">
            <a:avLst/>
          </a:prstGeom>
        </p:spPr>
        <p:txBody>
          <a:bodyPr lIns="0" tIns="0" rIns="0" bIns="0" rtlCol="0" anchor="t">
            <a:spAutoFit/>
          </a:bodyPr>
          <a:lstStyle/>
          <a:p>
            <a:pPr>
              <a:lnSpc>
                <a:spcPts val="2400"/>
              </a:lnSpc>
            </a:pPr>
            <a:r>
              <a:rPr lang="en-US" sz="2400">
                <a:solidFill>
                  <a:srgbClr val="704430"/>
                </a:solidFill>
                <a:latin typeface="Nunito"/>
              </a:rPr>
              <a:t>A1 = 649.6094 V</a:t>
            </a:r>
          </a:p>
          <a:p>
            <a:pPr>
              <a:lnSpc>
                <a:spcPts val="2400"/>
              </a:lnSpc>
            </a:pPr>
            <a:r>
              <a:rPr lang="en-US" sz="2400">
                <a:solidFill>
                  <a:srgbClr val="704430"/>
                </a:solidFill>
                <a:latin typeface="Nunito"/>
              </a:rPr>
              <a:t>A2 = 651.853125 V</a:t>
            </a:r>
          </a:p>
          <a:p>
            <a:pPr>
              <a:lnSpc>
                <a:spcPts val="2400"/>
              </a:lnSpc>
            </a:pPr>
            <a:r>
              <a:rPr lang="en-US" sz="2400">
                <a:solidFill>
                  <a:srgbClr val="704430"/>
                </a:solidFill>
                <a:latin typeface="Nunito"/>
              </a:rPr>
              <a:t>A3 = 653.033 V</a:t>
            </a:r>
          </a:p>
          <a:p>
            <a:pPr>
              <a:lnSpc>
                <a:spcPts val="2400"/>
              </a:lnSpc>
            </a:pPr>
            <a:r>
              <a:rPr lang="en-US" sz="2400">
                <a:solidFill>
                  <a:srgbClr val="704430"/>
                </a:solidFill>
                <a:latin typeface="Nunito"/>
              </a:rPr>
              <a:t>A4 = 652.35 V</a:t>
            </a:r>
          </a:p>
        </p:txBody>
      </p:sp>
      <p:sp>
        <p:nvSpPr>
          <p:cNvPr id="16" name="TextBox 16"/>
          <p:cNvSpPr txBox="1"/>
          <p:nvPr/>
        </p:nvSpPr>
        <p:spPr>
          <a:xfrm>
            <a:off x="10579968" y="5116458"/>
            <a:ext cx="6778513" cy="815340"/>
          </a:xfrm>
          <a:prstGeom prst="rect">
            <a:avLst/>
          </a:prstGeom>
        </p:spPr>
        <p:txBody>
          <a:bodyPr lIns="0" tIns="0" rIns="0" bIns="0" rtlCol="0" anchor="t">
            <a:spAutoFit/>
          </a:bodyPr>
          <a:lstStyle/>
          <a:p>
            <a:pPr algn="just">
              <a:lnSpc>
                <a:spcPts val="3359"/>
              </a:lnSpc>
            </a:pPr>
            <a:r>
              <a:rPr lang="en-US" sz="2400">
                <a:solidFill>
                  <a:srgbClr val="704430"/>
                </a:solidFill>
                <a:latin typeface="Nunito"/>
              </a:rPr>
              <a:t>Diperoleh perkiraan VNf pada detik ke 44 adalah 642.1992749999994 V</a:t>
            </a:r>
          </a:p>
        </p:txBody>
      </p:sp>
      <p:sp>
        <p:nvSpPr>
          <p:cNvPr id="17" name="TextBox 17"/>
          <p:cNvSpPr txBox="1"/>
          <p:nvPr/>
        </p:nvSpPr>
        <p:spPr>
          <a:xfrm>
            <a:off x="10579968" y="6077925"/>
            <a:ext cx="6815249" cy="2380268"/>
          </a:xfrm>
          <a:prstGeom prst="rect">
            <a:avLst/>
          </a:prstGeom>
        </p:spPr>
        <p:txBody>
          <a:bodyPr lIns="0" tIns="0" rIns="0" bIns="0" rtlCol="0" anchor="t">
            <a:spAutoFit/>
          </a:bodyPr>
          <a:lstStyle/>
          <a:p>
            <a:pPr algn="just">
              <a:lnSpc>
                <a:spcPts val="3204"/>
              </a:lnSpc>
            </a:pPr>
            <a:r>
              <a:rPr lang="en-US" sz="2288">
                <a:solidFill>
                  <a:srgbClr val="704430"/>
                </a:solidFill>
                <a:latin typeface="Nunito"/>
              </a:rPr>
              <a:t>Pada artikel ini, standar deviasi relatif kecil (kurang dari 0,6%). Jika hanya rata-rata A1, A2, A3, dan A4 yang digunakan, standar deviasi relatif akan jauh lebih besar dan bisa mencapai hingga 2,5%. Hasil ini menunjukkan bahwa sistem ini sangat stabil dan memberikan hasil yang dapat diulang.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sp>
        <p:nvSpPr>
          <p:cNvPr id="3" name="AutoShape 3"/>
          <p:cNvSpPr/>
          <p:nvPr/>
        </p:nvSpPr>
        <p:spPr>
          <a:xfrm>
            <a:off x="15555889" y="2337766"/>
            <a:ext cx="450550" cy="0"/>
          </a:xfrm>
          <a:prstGeom prst="line">
            <a:avLst/>
          </a:prstGeom>
          <a:ln w="47625" cap="rnd">
            <a:solidFill>
              <a:srgbClr val="704430"/>
            </a:solidFill>
            <a:prstDash val="solid"/>
            <a:headEnd type="none" w="sm" len="sm"/>
            <a:tailEnd type="none" w="sm" len="sm"/>
          </a:ln>
        </p:spPr>
      </p:sp>
      <p:sp>
        <p:nvSpPr>
          <p:cNvPr id="4" name="AutoShape 4"/>
          <p:cNvSpPr/>
          <p:nvPr/>
        </p:nvSpPr>
        <p:spPr>
          <a:xfrm>
            <a:off x="15555889" y="2529516"/>
            <a:ext cx="450550" cy="0"/>
          </a:xfrm>
          <a:prstGeom prst="line">
            <a:avLst/>
          </a:prstGeom>
          <a:ln w="47625" cap="rnd">
            <a:solidFill>
              <a:srgbClr val="704430"/>
            </a:solidFill>
            <a:prstDash val="solid"/>
            <a:headEnd type="none" w="sm" len="sm"/>
            <a:tailEnd type="none" w="sm" len="sm"/>
          </a:ln>
        </p:spPr>
      </p:sp>
      <p:sp>
        <p:nvSpPr>
          <p:cNvPr id="5" name="AutoShape 5"/>
          <p:cNvSpPr/>
          <p:nvPr/>
        </p:nvSpPr>
        <p:spPr>
          <a:xfrm>
            <a:off x="15555889" y="2721265"/>
            <a:ext cx="450550" cy="0"/>
          </a:xfrm>
          <a:prstGeom prst="line">
            <a:avLst/>
          </a:prstGeom>
          <a:ln w="47625" cap="rnd">
            <a:solidFill>
              <a:srgbClr val="704430"/>
            </a:solidFill>
            <a:prstDash val="solid"/>
            <a:headEnd type="none" w="sm" len="sm"/>
            <a:tailEnd type="none" w="sm" len="sm"/>
          </a:ln>
        </p:spPr>
      </p:sp>
      <p:grpSp>
        <p:nvGrpSpPr>
          <p:cNvPr id="6" name="Group 6"/>
          <p:cNvGrpSpPr/>
          <p:nvPr/>
        </p:nvGrpSpPr>
        <p:grpSpPr>
          <a:xfrm>
            <a:off x="1575023" y="1028700"/>
            <a:ext cx="15233205" cy="10331691"/>
            <a:chOff x="0" y="0"/>
            <a:chExt cx="4030824" cy="2733845"/>
          </a:xfrm>
        </p:grpSpPr>
        <p:sp>
          <p:nvSpPr>
            <p:cNvPr id="7" name="Freeform 7"/>
            <p:cNvSpPr/>
            <p:nvPr/>
          </p:nvSpPr>
          <p:spPr>
            <a:xfrm>
              <a:off x="92710" y="106680"/>
              <a:ext cx="3926683" cy="2614465"/>
            </a:xfrm>
            <a:custGeom>
              <a:avLst/>
              <a:gdLst/>
              <a:ahLst/>
              <a:cxnLst/>
              <a:rect l="l" t="t" r="r" b="b"/>
              <a:pathLst>
                <a:path w="3926683" h="2614465">
                  <a:moveTo>
                    <a:pt x="3900013" y="2425235"/>
                  </a:moveTo>
                  <a:cubicBezTo>
                    <a:pt x="3900013" y="2512865"/>
                    <a:pt x="3823813" y="2583985"/>
                    <a:pt x="3742533" y="2583985"/>
                  </a:cubicBezTo>
                  <a:lnTo>
                    <a:pt x="66040" y="2583985"/>
                  </a:lnTo>
                  <a:cubicBezTo>
                    <a:pt x="43180" y="2583985"/>
                    <a:pt x="20320" y="2578905"/>
                    <a:pt x="0" y="2570015"/>
                  </a:cubicBezTo>
                  <a:cubicBezTo>
                    <a:pt x="26670" y="2597955"/>
                    <a:pt x="63500" y="2614465"/>
                    <a:pt x="119154" y="2614465"/>
                  </a:cubicBezTo>
                  <a:lnTo>
                    <a:pt x="3780633" y="2614465"/>
                  </a:lnTo>
                  <a:cubicBezTo>
                    <a:pt x="3860644" y="2614465"/>
                    <a:pt x="3926683" y="2548425"/>
                    <a:pt x="3926683" y="2468415"/>
                  </a:cubicBezTo>
                  <a:lnTo>
                    <a:pt x="3926683" y="95250"/>
                  </a:lnTo>
                  <a:cubicBezTo>
                    <a:pt x="3926683" y="58420"/>
                    <a:pt x="3912713" y="25400"/>
                    <a:pt x="3891124" y="0"/>
                  </a:cubicBezTo>
                  <a:cubicBezTo>
                    <a:pt x="3897474" y="16510"/>
                    <a:pt x="3900013" y="34290"/>
                    <a:pt x="3900013" y="52070"/>
                  </a:cubicBezTo>
                  <a:lnTo>
                    <a:pt x="3900013" y="2425235"/>
                  </a:lnTo>
                  <a:lnTo>
                    <a:pt x="3900013" y="2425235"/>
                  </a:lnTo>
                  <a:close/>
                </a:path>
              </a:pathLst>
            </a:custGeom>
            <a:solidFill>
              <a:srgbClr val="704430"/>
            </a:solidFill>
          </p:spPr>
        </p:sp>
        <p:sp>
          <p:nvSpPr>
            <p:cNvPr id="8" name="Freeform 8"/>
            <p:cNvSpPr/>
            <p:nvPr/>
          </p:nvSpPr>
          <p:spPr>
            <a:xfrm>
              <a:off x="12700" y="12700"/>
              <a:ext cx="3966054" cy="2665265"/>
            </a:xfrm>
            <a:custGeom>
              <a:avLst/>
              <a:gdLst/>
              <a:ahLst/>
              <a:cxnLst/>
              <a:rect l="l" t="t" r="r" b="b"/>
              <a:pathLst>
                <a:path w="3966054" h="2665265">
                  <a:moveTo>
                    <a:pt x="146050" y="2665265"/>
                  </a:moveTo>
                  <a:lnTo>
                    <a:pt x="3820004" y="2665265"/>
                  </a:lnTo>
                  <a:cubicBezTo>
                    <a:pt x="3900013" y="2665265"/>
                    <a:pt x="3966054" y="2599225"/>
                    <a:pt x="3966054" y="2519215"/>
                  </a:cubicBezTo>
                  <a:lnTo>
                    <a:pt x="3966054" y="146050"/>
                  </a:lnTo>
                  <a:cubicBezTo>
                    <a:pt x="3966054" y="66040"/>
                    <a:pt x="3900013" y="0"/>
                    <a:pt x="3820004" y="0"/>
                  </a:cubicBezTo>
                  <a:lnTo>
                    <a:pt x="146050" y="0"/>
                  </a:lnTo>
                  <a:cubicBezTo>
                    <a:pt x="66040" y="0"/>
                    <a:pt x="0" y="66040"/>
                    <a:pt x="0" y="146050"/>
                  </a:cubicBezTo>
                  <a:lnTo>
                    <a:pt x="0" y="2519215"/>
                  </a:lnTo>
                  <a:cubicBezTo>
                    <a:pt x="0" y="2600495"/>
                    <a:pt x="66040" y="2665265"/>
                    <a:pt x="146050" y="2665265"/>
                  </a:cubicBezTo>
                  <a:close/>
                </a:path>
              </a:pathLst>
            </a:custGeom>
            <a:solidFill>
              <a:srgbClr val="FFF3ED"/>
            </a:solidFill>
          </p:spPr>
        </p:sp>
        <p:sp>
          <p:nvSpPr>
            <p:cNvPr id="9" name="Freeform 9"/>
            <p:cNvSpPr/>
            <p:nvPr/>
          </p:nvSpPr>
          <p:spPr>
            <a:xfrm>
              <a:off x="0" y="0"/>
              <a:ext cx="4030824" cy="2733845"/>
            </a:xfrm>
            <a:custGeom>
              <a:avLst/>
              <a:gdLst/>
              <a:ahLst/>
              <a:cxnLst/>
              <a:rect l="l" t="t" r="r" b="b"/>
              <a:pathLst>
                <a:path w="4030824" h="2733845">
                  <a:moveTo>
                    <a:pt x="3967324" y="74930"/>
                  </a:moveTo>
                  <a:cubicBezTo>
                    <a:pt x="3939384" y="30480"/>
                    <a:pt x="3889854" y="0"/>
                    <a:pt x="3832704" y="0"/>
                  </a:cubicBezTo>
                  <a:lnTo>
                    <a:pt x="158750" y="0"/>
                  </a:lnTo>
                  <a:cubicBezTo>
                    <a:pt x="71120" y="0"/>
                    <a:pt x="0" y="71120"/>
                    <a:pt x="0" y="158750"/>
                  </a:cubicBezTo>
                  <a:lnTo>
                    <a:pt x="0" y="2531915"/>
                  </a:lnTo>
                  <a:cubicBezTo>
                    <a:pt x="0" y="2583985"/>
                    <a:pt x="25400" y="2629705"/>
                    <a:pt x="63500" y="2658915"/>
                  </a:cubicBezTo>
                  <a:cubicBezTo>
                    <a:pt x="91440" y="2703365"/>
                    <a:pt x="140970" y="2733845"/>
                    <a:pt x="215477" y="2733845"/>
                  </a:cubicBezTo>
                  <a:lnTo>
                    <a:pt x="3872074" y="2733845"/>
                  </a:lnTo>
                  <a:cubicBezTo>
                    <a:pt x="3959704" y="2733845"/>
                    <a:pt x="4030824" y="2662725"/>
                    <a:pt x="4030824" y="2575095"/>
                  </a:cubicBezTo>
                  <a:lnTo>
                    <a:pt x="4030824" y="201930"/>
                  </a:lnTo>
                  <a:cubicBezTo>
                    <a:pt x="4030823" y="149860"/>
                    <a:pt x="4005423" y="104140"/>
                    <a:pt x="3967324" y="74930"/>
                  </a:cubicBezTo>
                  <a:close/>
                  <a:moveTo>
                    <a:pt x="12700" y="2531915"/>
                  </a:moveTo>
                  <a:lnTo>
                    <a:pt x="12700" y="158750"/>
                  </a:lnTo>
                  <a:cubicBezTo>
                    <a:pt x="12700" y="78740"/>
                    <a:pt x="78740" y="12700"/>
                    <a:pt x="158750" y="12700"/>
                  </a:cubicBezTo>
                  <a:lnTo>
                    <a:pt x="3832704" y="12700"/>
                  </a:lnTo>
                  <a:cubicBezTo>
                    <a:pt x="3912713" y="12700"/>
                    <a:pt x="3978754" y="78740"/>
                    <a:pt x="3978754" y="158750"/>
                  </a:cubicBezTo>
                  <a:lnTo>
                    <a:pt x="3978754" y="2531915"/>
                  </a:lnTo>
                  <a:cubicBezTo>
                    <a:pt x="3978754" y="2611925"/>
                    <a:pt x="3912713" y="2677965"/>
                    <a:pt x="3832704" y="2677965"/>
                  </a:cubicBezTo>
                  <a:lnTo>
                    <a:pt x="158750" y="2677965"/>
                  </a:lnTo>
                  <a:cubicBezTo>
                    <a:pt x="78740" y="2677965"/>
                    <a:pt x="12700" y="2613195"/>
                    <a:pt x="12700" y="2531915"/>
                  </a:cubicBezTo>
                  <a:close/>
                  <a:moveTo>
                    <a:pt x="4019393" y="2575095"/>
                  </a:moveTo>
                  <a:cubicBezTo>
                    <a:pt x="4019393" y="2655105"/>
                    <a:pt x="3952084" y="2721145"/>
                    <a:pt x="3872073" y="2721145"/>
                  </a:cubicBezTo>
                  <a:lnTo>
                    <a:pt x="215477" y="2721145"/>
                  </a:lnTo>
                  <a:cubicBezTo>
                    <a:pt x="157480" y="2721145"/>
                    <a:pt x="120650" y="2704635"/>
                    <a:pt x="93980" y="2676695"/>
                  </a:cubicBezTo>
                  <a:cubicBezTo>
                    <a:pt x="114300" y="2685585"/>
                    <a:pt x="135890" y="2690665"/>
                    <a:pt x="160020" y="2690665"/>
                  </a:cubicBezTo>
                  <a:lnTo>
                    <a:pt x="3833974" y="2690665"/>
                  </a:lnTo>
                  <a:cubicBezTo>
                    <a:pt x="3921604" y="2690665"/>
                    <a:pt x="3992724" y="2619545"/>
                    <a:pt x="3992724" y="2531915"/>
                  </a:cubicBezTo>
                  <a:lnTo>
                    <a:pt x="3992724" y="158750"/>
                  </a:lnTo>
                  <a:cubicBezTo>
                    <a:pt x="3992724" y="140970"/>
                    <a:pt x="3988913" y="123190"/>
                    <a:pt x="3983834" y="106680"/>
                  </a:cubicBezTo>
                  <a:cubicBezTo>
                    <a:pt x="4005424" y="132080"/>
                    <a:pt x="4019393" y="165100"/>
                    <a:pt x="4019393" y="201930"/>
                  </a:cubicBezTo>
                  <a:lnTo>
                    <a:pt x="4019393" y="2575095"/>
                  </a:lnTo>
                  <a:cubicBezTo>
                    <a:pt x="4019393" y="2575095"/>
                    <a:pt x="4019393" y="2575095"/>
                    <a:pt x="4019393" y="2575095"/>
                  </a:cubicBezTo>
                  <a:close/>
                </a:path>
              </a:pathLst>
            </a:custGeom>
            <a:solidFill>
              <a:srgbClr val="704430"/>
            </a:solidFill>
          </p:spPr>
        </p:sp>
      </p:grpSp>
      <p:sp>
        <p:nvSpPr>
          <p:cNvPr id="10" name="AutoShape 10"/>
          <p:cNvSpPr/>
          <p:nvPr/>
        </p:nvSpPr>
        <p:spPr>
          <a:xfrm>
            <a:off x="15346468" y="1529141"/>
            <a:ext cx="450550" cy="0"/>
          </a:xfrm>
          <a:prstGeom prst="line">
            <a:avLst/>
          </a:prstGeom>
          <a:ln w="47625" cap="rnd">
            <a:solidFill>
              <a:srgbClr val="704430"/>
            </a:solidFill>
            <a:prstDash val="solid"/>
            <a:headEnd type="none" w="sm" len="sm"/>
            <a:tailEnd type="none" w="sm" len="sm"/>
          </a:ln>
        </p:spPr>
      </p:sp>
      <p:sp>
        <p:nvSpPr>
          <p:cNvPr id="11" name="AutoShape 11"/>
          <p:cNvSpPr/>
          <p:nvPr/>
        </p:nvSpPr>
        <p:spPr>
          <a:xfrm>
            <a:off x="15346468" y="1720890"/>
            <a:ext cx="450550" cy="0"/>
          </a:xfrm>
          <a:prstGeom prst="line">
            <a:avLst/>
          </a:prstGeom>
          <a:ln w="47625" cap="rnd">
            <a:solidFill>
              <a:srgbClr val="704430"/>
            </a:solidFill>
            <a:prstDash val="solid"/>
            <a:headEnd type="none" w="sm" len="sm"/>
            <a:tailEnd type="none" w="sm" len="sm"/>
          </a:ln>
        </p:spPr>
      </p:sp>
      <p:sp>
        <p:nvSpPr>
          <p:cNvPr id="12" name="AutoShape 12"/>
          <p:cNvSpPr/>
          <p:nvPr/>
        </p:nvSpPr>
        <p:spPr>
          <a:xfrm>
            <a:off x="15346468" y="1912640"/>
            <a:ext cx="450550" cy="0"/>
          </a:xfrm>
          <a:prstGeom prst="line">
            <a:avLst/>
          </a:prstGeom>
          <a:ln w="47625" cap="rnd">
            <a:solidFill>
              <a:srgbClr val="704430"/>
            </a:solidFill>
            <a:prstDash val="solid"/>
            <a:headEnd type="none" w="sm" len="sm"/>
            <a:tailEnd type="none" w="sm" len="sm"/>
          </a:ln>
        </p:spPr>
      </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07935" y="1365692"/>
            <a:ext cx="758021" cy="758021"/>
          </a:xfrm>
          <a:prstGeom prst="rect">
            <a:avLst/>
          </a:prstGeom>
        </p:spPr>
      </p:pic>
      <p:grpSp>
        <p:nvGrpSpPr>
          <p:cNvPr id="14" name="Group 14"/>
          <p:cNvGrpSpPr/>
          <p:nvPr/>
        </p:nvGrpSpPr>
        <p:grpSpPr>
          <a:xfrm>
            <a:off x="1938289" y="1505328"/>
            <a:ext cx="431124" cy="431124"/>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grpSp>
        <p:nvGrpSpPr>
          <p:cNvPr id="16" name="Group 16"/>
          <p:cNvGrpSpPr/>
          <p:nvPr/>
        </p:nvGrpSpPr>
        <p:grpSpPr>
          <a:xfrm>
            <a:off x="2624521" y="1505328"/>
            <a:ext cx="431124" cy="431124"/>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grpSp>
        <p:nvGrpSpPr>
          <p:cNvPr id="18" name="Group 18"/>
          <p:cNvGrpSpPr/>
          <p:nvPr/>
        </p:nvGrpSpPr>
        <p:grpSpPr>
          <a:xfrm>
            <a:off x="3312820" y="1551158"/>
            <a:ext cx="431124" cy="43112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sp>
        <p:nvSpPr>
          <p:cNvPr id="20" name="AutoShape 20"/>
          <p:cNvSpPr/>
          <p:nvPr/>
        </p:nvSpPr>
        <p:spPr>
          <a:xfrm>
            <a:off x="1594073" y="2816515"/>
            <a:ext cx="15003344" cy="0"/>
          </a:xfrm>
          <a:prstGeom prst="line">
            <a:avLst/>
          </a:prstGeom>
          <a:ln w="47625" cap="flat">
            <a:solidFill>
              <a:srgbClr val="704430"/>
            </a:solidFill>
            <a:prstDash val="solid"/>
            <a:headEnd type="none" w="sm" len="sm"/>
            <a:tailEnd type="none" w="sm" len="sm"/>
          </a:ln>
        </p:spPr>
      </p:sp>
      <p:sp>
        <p:nvSpPr>
          <p:cNvPr id="21" name="TextBox 21"/>
          <p:cNvSpPr txBox="1"/>
          <p:nvPr/>
        </p:nvSpPr>
        <p:spPr>
          <a:xfrm>
            <a:off x="2157550" y="3088573"/>
            <a:ext cx="14068151" cy="4520009"/>
          </a:xfrm>
          <a:prstGeom prst="rect">
            <a:avLst/>
          </a:prstGeom>
        </p:spPr>
        <p:txBody>
          <a:bodyPr lIns="0" tIns="0" rIns="0" bIns="0" rtlCol="0" anchor="t">
            <a:spAutoFit/>
          </a:bodyPr>
          <a:lstStyle/>
          <a:p>
            <a:pPr marL="539753" lvl="1" indent="-269876" algn="just">
              <a:lnSpc>
                <a:spcPts val="4000"/>
              </a:lnSpc>
              <a:buFont typeface="Arial"/>
              <a:buChar char="•"/>
            </a:pPr>
            <a:r>
              <a:rPr lang="en-US" sz="2500">
                <a:solidFill>
                  <a:srgbClr val="704430"/>
                </a:solidFill>
                <a:latin typeface="Nunito"/>
              </a:rPr>
              <a:t>Teknik Cubic Spline Interpolation dikembangkan pada tahun 1960-an oleh Carl de Boor, seorang matematikawan Amerika Serikat. Dan telah menjadi salah satu teknik interpolasi yang paling populer dalam matematika numerik.</a:t>
            </a:r>
          </a:p>
          <a:p>
            <a:pPr marL="539753" lvl="1" indent="-269876" algn="just">
              <a:lnSpc>
                <a:spcPts val="4000"/>
              </a:lnSpc>
              <a:buFont typeface="Arial"/>
              <a:buChar char="•"/>
            </a:pPr>
            <a:r>
              <a:rPr lang="en-US" sz="2500">
                <a:solidFill>
                  <a:srgbClr val="704430"/>
                </a:solidFill>
                <a:latin typeface="Nunito"/>
              </a:rPr>
              <a:t>Pada artikel 2 ini membahas mengenai Interpolasi spline kubik alami yang merupakan metode interpolasi cubic spline yang memperhatikan kondisi batas (</a:t>
            </a:r>
            <a:r>
              <a:rPr lang="en-US" sz="2500" u="sng">
                <a:solidFill>
                  <a:srgbClr val="704430"/>
                </a:solidFill>
                <a:latin typeface="Nunito"/>
              </a:rPr>
              <a:t>boundary conditions)</a:t>
            </a:r>
            <a:r>
              <a:rPr lang="en-US" sz="2500">
                <a:solidFill>
                  <a:srgbClr val="704430"/>
                </a:solidFill>
                <a:latin typeface="Nunito"/>
              </a:rPr>
              <a:t> natural, yaitu di mana kurva interpolasi harus memiliki turunan kedua nol pada titik awal dan akhir (S''(a) = S''(b) = 0). Dalam konteks ini, S''(x) adalah turunan kedua fungsi spline S(x).</a:t>
            </a:r>
          </a:p>
          <a:p>
            <a:pPr marL="539753" lvl="1" indent="-269876" algn="just">
              <a:lnSpc>
                <a:spcPts val="4000"/>
              </a:lnSpc>
              <a:buFont typeface="Arial"/>
              <a:buChar char="•"/>
            </a:pPr>
            <a:r>
              <a:rPr lang="en-US" sz="2500">
                <a:solidFill>
                  <a:srgbClr val="704430"/>
                </a:solidFill>
                <a:latin typeface="Nunito"/>
              </a:rPr>
              <a:t>Untuk membangun interpolasi spline kubik alami pada titik-titik data (x0, y0), (x1, y1), ..., (xn, yn), digunakan matriks A dan vektor b sebagai berikut:</a:t>
            </a:r>
          </a:p>
        </p:txBody>
      </p:sp>
      <p:pic>
        <p:nvPicPr>
          <p:cNvPr id="22" name="Picture 2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19403" y="7167507"/>
            <a:ext cx="2949339" cy="3119493"/>
          </a:xfrm>
          <a:prstGeom prst="rect">
            <a:avLst/>
          </a:prstGeom>
        </p:spPr>
      </p:pic>
      <p:pic>
        <p:nvPicPr>
          <p:cNvPr id="23" name="Picture 23"/>
          <p:cNvPicPr>
            <a:picLocks noChangeAspect="1"/>
          </p:cNvPicPr>
          <p:nvPr/>
        </p:nvPicPr>
        <p:blipFill>
          <a:blip r:embed="rId7"/>
          <a:srcRect/>
          <a:stretch>
            <a:fillRect/>
          </a:stretch>
        </p:blipFill>
        <p:spPr>
          <a:xfrm>
            <a:off x="3475080" y="8007967"/>
            <a:ext cx="5350860" cy="2055698"/>
          </a:xfrm>
          <a:prstGeom prst="rect">
            <a:avLst/>
          </a:prstGeom>
        </p:spPr>
      </p:pic>
      <p:pic>
        <p:nvPicPr>
          <p:cNvPr id="24" name="Picture 24"/>
          <p:cNvPicPr>
            <a:picLocks noChangeAspect="1"/>
          </p:cNvPicPr>
          <p:nvPr/>
        </p:nvPicPr>
        <p:blipFill>
          <a:blip r:embed="rId8"/>
          <a:srcRect/>
          <a:stretch>
            <a:fillRect/>
          </a:stretch>
        </p:blipFill>
        <p:spPr>
          <a:xfrm>
            <a:off x="9336442" y="7913977"/>
            <a:ext cx="5095320" cy="2243678"/>
          </a:xfrm>
          <a:prstGeom prst="rect">
            <a:avLst/>
          </a:prstGeom>
        </p:spPr>
      </p:pic>
      <p:sp>
        <p:nvSpPr>
          <p:cNvPr id="25" name="TextBox 25"/>
          <p:cNvSpPr txBox="1"/>
          <p:nvPr/>
        </p:nvSpPr>
        <p:spPr>
          <a:xfrm>
            <a:off x="3872531" y="1422842"/>
            <a:ext cx="9906816" cy="1223861"/>
          </a:xfrm>
          <a:prstGeom prst="rect">
            <a:avLst/>
          </a:prstGeom>
        </p:spPr>
        <p:txBody>
          <a:bodyPr lIns="0" tIns="0" rIns="0" bIns="0" rtlCol="0" anchor="t">
            <a:spAutoFit/>
          </a:bodyPr>
          <a:lstStyle/>
          <a:p>
            <a:pPr algn="ctr">
              <a:lnSpc>
                <a:spcPts val="3183"/>
              </a:lnSpc>
            </a:pPr>
            <a:r>
              <a:rPr lang="en-US" sz="3183" spc="124">
                <a:solidFill>
                  <a:srgbClr val="704430"/>
                </a:solidFill>
                <a:latin typeface="Marykate"/>
              </a:rPr>
              <a:t>Analisis Artikel - 2 (Paper) "Train The Computational Thinking Skill Using Problem-Based Learning Worksheet for Undergraduate Physics Student in Computational Physics Courses"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1381366" y="-309089"/>
            <a:ext cx="15233205" cy="12180385"/>
            <a:chOff x="0" y="0"/>
            <a:chExt cx="4030824" cy="3223024"/>
          </a:xfrm>
        </p:grpSpPr>
        <p:sp>
          <p:nvSpPr>
            <p:cNvPr id="4" name="Freeform 4"/>
            <p:cNvSpPr/>
            <p:nvPr/>
          </p:nvSpPr>
          <p:spPr>
            <a:xfrm>
              <a:off x="92710" y="106680"/>
              <a:ext cx="3926683" cy="3103644"/>
            </a:xfrm>
            <a:custGeom>
              <a:avLst/>
              <a:gdLst/>
              <a:ahLst/>
              <a:cxnLst/>
              <a:rect l="l" t="t" r="r" b="b"/>
              <a:pathLst>
                <a:path w="3926683" h="3103644">
                  <a:moveTo>
                    <a:pt x="3900013" y="2914414"/>
                  </a:moveTo>
                  <a:cubicBezTo>
                    <a:pt x="3900013" y="3002044"/>
                    <a:pt x="3823813" y="3073164"/>
                    <a:pt x="3742533" y="3073164"/>
                  </a:cubicBezTo>
                  <a:lnTo>
                    <a:pt x="66040" y="3073164"/>
                  </a:lnTo>
                  <a:cubicBezTo>
                    <a:pt x="43180" y="3073164"/>
                    <a:pt x="20320" y="3068084"/>
                    <a:pt x="0" y="3059194"/>
                  </a:cubicBezTo>
                  <a:cubicBezTo>
                    <a:pt x="26670" y="3087134"/>
                    <a:pt x="63500" y="3103644"/>
                    <a:pt x="119154" y="3103644"/>
                  </a:cubicBezTo>
                  <a:lnTo>
                    <a:pt x="3780633" y="3103644"/>
                  </a:lnTo>
                  <a:cubicBezTo>
                    <a:pt x="3860644" y="3103644"/>
                    <a:pt x="3926683" y="3037604"/>
                    <a:pt x="3926683" y="2957594"/>
                  </a:cubicBezTo>
                  <a:lnTo>
                    <a:pt x="3926683" y="95250"/>
                  </a:lnTo>
                  <a:cubicBezTo>
                    <a:pt x="3926683" y="58420"/>
                    <a:pt x="3912713" y="25400"/>
                    <a:pt x="3891124" y="0"/>
                  </a:cubicBezTo>
                  <a:cubicBezTo>
                    <a:pt x="3897474" y="16510"/>
                    <a:pt x="3900013" y="34290"/>
                    <a:pt x="3900013" y="52070"/>
                  </a:cubicBezTo>
                  <a:lnTo>
                    <a:pt x="3900013" y="2914414"/>
                  </a:lnTo>
                  <a:lnTo>
                    <a:pt x="3900013" y="2914414"/>
                  </a:lnTo>
                  <a:close/>
                </a:path>
              </a:pathLst>
            </a:custGeom>
            <a:solidFill>
              <a:srgbClr val="704430"/>
            </a:solidFill>
          </p:spPr>
        </p:sp>
        <p:sp>
          <p:nvSpPr>
            <p:cNvPr id="5" name="Freeform 5"/>
            <p:cNvSpPr/>
            <p:nvPr/>
          </p:nvSpPr>
          <p:spPr>
            <a:xfrm>
              <a:off x="12700" y="12700"/>
              <a:ext cx="3966054" cy="3154444"/>
            </a:xfrm>
            <a:custGeom>
              <a:avLst/>
              <a:gdLst/>
              <a:ahLst/>
              <a:cxnLst/>
              <a:rect l="l" t="t" r="r" b="b"/>
              <a:pathLst>
                <a:path w="3966054" h="3154444">
                  <a:moveTo>
                    <a:pt x="146050" y="3154444"/>
                  </a:moveTo>
                  <a:lnTo>
                    <a:pt x="3820004" y="3154444"/>
                  </a:lnTo>
                  <a:cubicBezTo>
                    <a:pt x="3900013" y="3154444"/>
                    <a:pt x="3966054" y="3088404"/>
                    <a:pt x="3966054" y="3008394"/>
                  </a:cubicBezTo>
                  <a:lnTo>
                    <a:pt x="3966054" y="146050"/>
                  </a:lnTo>
                  <a:cubicBezTo>
                    <a:pt x="3966054" y="66040"/>
                    <a:pt x="3900013" y="0"/>
                    <a:pt x="3820004" y="0"/>
                  </a:cubicBezTo>
                  <a:lnTo>
                    <a:pt x="146050" y="0"/>
                  </a:lnTo>
                  <a:cubicBezTo>
                    <a:pt x="66040" y="0"/>
                    <a:pt x="0" y="66040"/>
                    <a:pt x="0" y="146050"/>
                  </a:cubicBezTo>
                  <a:lnTo>
                    <a:pt x="0" y="3008394"/>
                  </a:lnTo>
                  <a:cubicBezTo>
                    <a:pt x="0" y="3089674"/>
                    <a:pt x="66040" y="3154444"/>
                    <a:pt x="146050" y="3154444"/>
                  </a:cubicBezTo>
                  <a:close/>
                </a:path>
              </a:pathLst>
            </a:custGeom>
            <a:solidFill>
              <a:srgbClr val="FFF3ED"/>
            </a:solidFill>
          </p:spPr>
        </p:sp>
        <p:sp>
          <p:nvSpPr>
            <p:cNvPr id="6" name="Freeform 6"/>
            <p:cNvSpPr/>
            <p:nvPr/>
          </p:nvSpPr>
          <p:spPr>
            <a:xfrm>
              <a:off x="0" y="0"/>
              <a:ext cx="4030824" cy="3223024"/>
            </a:xfrm>
            <a:custGeom>
              <a:avLst/>
              <a:gdLst/>
              <a:ahLst/>
              <a:cxnLst/>
              <a:rect l="l" t="t" r="r" b="b"/>
              <a:pathLst>
                <a:path w="4030824" h="3223024">
                  <a:moveTo>
                    <a:pt x="3967324" y="74930"/>
                  </a:moveTo>
                  <a:cubicBezTo>
                    <a:pt x="3939384" y="30480"/>
                    <a:pt x="3889854" y="0"/>
                    <a:pt x="3832704" y="0"/>
                  </a:cubicBezTo>
                  <a:lnTo>
                    <a:pt x="158750" y="0"/>
                  </a:lnTo>
                  <a:cubicBezTo>
                    <a:pt x="71120" y="0"/>
                    <a:pt x="0" y="71120"/>
                    <a:pt x="0" y="158750"/>
                  </a:cubicBezTo>
                  <a:lnTo>
                    <a:pt x="0" y="3021094"/>
                  </a:lnTo>
                  <a:cubicBezTo>
                    <a:pt x="0" y="3073164"/>
                    <a:pt x="25400" y="3118884"/>
                    <a:pt x="63500" y="3148094"/>
                  </a:cubicBezTo>
                  <a:cubicBezTo>
                    <a:pt x="91440" y="3192544"/>
                    <a:pt x="140970" y="3223024"/>
                    <a:pt x="215477" y="3223024"/>
                  </a:cubicBezTo>
                  <a:lnTo>
                    <a:pt x="3872074" y="3223024"/>
                  </a:lnTo>
                  <a:cubicBezTo>
                    <a:pt x="3959704" y="3223024"/>
                    <a:pt x="4030824" y="3151904"/>
                    <a:pt x="4030824" y="3064274"/>
                  </a:cubicBezTo>
                  <a:lnTo>
                    <a:pt x="4030824" y="201930"/>
                  </a:lnTo>
                  <a:cubicBezTo>
                    <a:pt x="4030823" y="149860"/>
                    <a:pt x="4005423" y="104140"/>
                    <a:pt x="3967324" y="74930"/>
                  </a:cubicBezTo>
                  <a:close/>
                  <a:moveTo>
                    <a:pt x="12700" y="3021094"/>
                  </a:moveTo>
                  <a:lnTo>
                    <a:pt x="12700" y="158750"/>
                  </a:lnTo>
                  <a:cubicBezTo>
                    <a:pt x="12700" y="78740"/>
                    <a:pt x="78740" y="12700"/>
                    <a:pt x="158750" y="12700"/>
                  </a:cubicBezTo>
                  <a:lnTo>
                    <a:pt x="3832704" y="12700"/>
                  </a:lnTo>
                  <a:cubicBezTo>
                    <a:pt x="3912713" y="12700"/>
                    <a:pt x="3978754" y="78740"/>
                    <a:pt x="3978754" y="158750"/>
                  </a:cubicBezTo>
                  <a:lnTo>
                    <a:pt x="3978754" y="3021094"/>
                  </a:lnTo>
                  <a:cubicBezTo>
                    <a:pt x="3978754" y="3101104"/>
                    <a:pt x="3912713" y="3167144"/>
                    <a:pt x="3832704" y="3167144"/>
                  </a:cubicBezTo>
                  <a:lnTo>
                    <a:pt x="158750" y="3167144"/>
                  </a:lnTo>
                  <a:cubicBezTo>
                    <a:pt x="78740" y="3167144"/>
                    <a:pt x="12700" y="3102374"/>
                    <a:pt x="12700" y="3021094"/>
                  </a:cubicBezTo>
                  <a:close/>
                  <a:moveTo>
                    <a:pt x="4019393" y="3064274"/>
                  </a:moveTo>
                  <a:cubicBezTo>
                    <a:pt x="4019393" y="3144284"/>
                    <a:pt x="3952084" y="3210324"/>
                    <a:pt x="3872073" y="3210324"/>
                  </a:cubicBezTo>
                  <a:lnTo>
                    <a:pt x="215477" y="3210324"/>
                  </a:lnTo>
                  <a:cubicBezTo>
                    <a:pt x="157480" y="3210324"/>
                    <a:pt x="120650" y="3193814"/>
                    <a:pt x="93980" y="3165874"/>
                  </a:cubicBezTo>
                  <a:cubicBezTo>
                    <a:pt x="114300" y="3174764"/>
                    <a:pt x="135890" y="3179844"/>
                    <a:pt x="160020" y="3179844"/>
                  </a:cubicBezTo>
                  <a:lnTo>
                    <a:pt x="3833974" y="3179844"/>
                  </a:lnTo>
                  <a:cubicBezTo>
                    <a:pt x="3921604" y="3179844"/>
                    <a:pt x="3992724" y="3108724"/>
                    <a:pt x="3992724" y="3021094"/>
                  </a:cubicBezTo>
                  <a:lnTo>
                    <a:pt x="3992724" y="158750"/>
                  </a:lnTo>
                  <a:cubicBezTo>
                    <a:pt x="3992724" y="140970"/>
                    <a:pt x="3988913" y="123190"/>
                    <a:pt x="3983834" y="106680"/>
                  </a:cubicBezTo>
                  <a:cubicBezTo>
                    <a:pt x="4005424" y="132080"/>
                    <a:pt x="4019393" y="165100"/>
                    <a:pt x="4019393" y="201930"/>
                  </a:cubicBezTo>
                  <a:lnTo>
                    <a:pt x="4019393" y="3064274"/>
                  </a:lnTo>
                  <a:cubicBezTo>
                    <a:pt x="4019393" y="3064274"/>
                    <a:pt x="4019393" y="3064274"/>
                    <a:pt x="4019393" y="3064274"/>
                  </a:cubicBezTo>
                  <a:close/>
                </a:path>
              </a:pathLst>
            </a:custGeom>
            <a:solidFill>
              <a:srgbClr val="704430"/>
            </a:solidFill>
          </p:spPr>
        </p:sp>
      </p:grpSp>
      <p:sp>
        <p:nvSpPr>
          <p:cNvPr id="7" name="AutoShape 7"/>
          <p:cNvSpPr/>
          <p:nvPr/>
        </p:nvSpPr>
        <p:spPr>
          <a:xfrm>
            <a:off x="15411877" y="8609282"/>
            <a:ext cx="450550" cy="0"/>
          </a:xfrm>
          <a:prstGeom prst="line">
            <a:avLst/>
          </a:prstGeom>
          <a:ln w="47625" cap="rnd">
            <a:solidFill>
              <a:srgbClr val="704430"/>
            </a:solidFill>
            <a:prstDash val="solid"/>
            <a:headEnd type="none" w="sm" len="sm"/>
            <a:tailEnd type="none" w="sm" len="sm"/>
          </a:ln>
        </p:spPr>
      </p:sp>
      <p:sp>
        <p:nvSpPr>
          <p:cNvPr id="8" name="AutoShape 8"/>
          <p:cNvSpPr/>
          <p:nvPr/>
        </p:nvSpPr>
        <p:spPr>
          <a:xfrm>
            <a:off x="15411877" y="8801031"/>
            <a:ext cx="450550" cy="0"/>
          </a:xfrm>
          <a:prstGeom prst="line">
            <a:avLst/>
          </a:prstGeom>
          <a:ln w="47625" cap="rnd">
            <a:solidFill>
              <a:srgbClr val="704430"/>
            </a:solidFill>
            <a:prstDash val="solid"/>
            <a:headEnd type="none" w="sm" len="sm"/>
            <a:tailEnd type="none" w="sm" len="sm"/>
          </a:ln>
        </p:spPr>
      </p:sp>
      <p:sp>
        <p:nvSpPr>
          <p:cNvPr id="9" name="AutoShape 9"/>
          <p:cNvSpPr/>
          <p:nvPr/>
        </p:nvSpPr>
        <p:spPr>
          <a:xfrm>
            <a:off x="15411877" y="8992781"/>
            <a:ext cx="450550" cy="0"/>
          </a:xfrm>
          <a:prstGeom prst="line">
            <a:avLst/>
          </a:prstGeom>
          <a:ln w="47625" cap="rnd">
            <a:solidFill>
              <a:srgbClr val="704430"/>
            </a:solidFill>
            <a:prstDash val="solid"/>
            <a:headEnd type="none" w="sm" len="sm"/>
            <a:tailEnd type="none" w="sm" len="sm"/>
          </a:ln>
        </p:spPr>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595415" y="8879289"/>
            <a:ext cx="758021" cy="758021"/>
          </a:xfrm>
          <a:prstGeom prst="rect">
            <a:avLst/>
          </a:prstGeom>
        </p:spPr>
      </p:pic>
      <p:grpSp>
        <p:nvGrpSpPr>
          <p:cNvPr id="11" name="Group 11"/>
          <p:cNvGrpSpPr/>
          <p:nvPr/>
        </p:nvGrpSpPr>
        <p:grpSpPr>
          <a:xfrm>
            <a:off x="2003698" y="8723718"/>
            <a:ext cx="431124" cy="43112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grpSp>
        <p:nvGrpSpPr>
          <p:cNvPr id="13" name="Group 13"/>
          <p:cNvGrpSpPr/>
          <p:nvPr/>
        </p:nvGrpSpPr>
        <p:grpSpPr>
          <a:xfrm>
            <a:off x="2670610" y="8723718"/>
            <a:ext cx="431124" cy="43112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grpSp>
        <p:nvGrpSpPr>
          <p:cNvPr id="15" name="Group 15"/>
          <p:cNvGrpSpPr/>
          <p:nvPr/>
        </p:nvGrpSpPr>
        <p:grpSpPr>
          <a:xfrm>
            <a:off x="3397009" y="8733243"/>
            <a:ext cx="431124" cy="43112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sp>
        <p:nvSpPr>
          <p:cNvPr id="17" name="AutoShape 17"/>
          <p:cNvSpPr/>
          <p:nvPr/>
        </p:nvSpPr>
        <p:spPr>
          <a:xfrm>
            <a:off x="1611227" y="8267421"/>
            <a:ext cx="15003344" cy="0"/>
          </a:xfrm>
          <a:prstGeom prst="line">
            <a:avLst/>
          </a:prstGeom>
          <a:ln w="47625" cap="flat">
            <a:solidFill>
              <a:srgbClr val="704430"/>
            </a:solidFill>
            <a:prstDash val="solid"/>
            <a:headEnd type="none" w="sm" len="sm"/>
            <a:tailEnd type="none" w="sm" len="sm"/>
          </a:ln>
        </p:spPr>
      </p:sp>
      <p:pic>
        <p:nvPicPr>
          <p:cNvPr id="18" name="Picture 18"/>
          <p:cNvPicPr>
            <a:picLocks noChangeAspect="1"/>
          </p:cNvPicPr>
          <p:nvPr/>
        </p:nvPicPr>
        <p:blipFill>
          <a:blip r:embed="rId5"/>
          <a:srcRect/>
          <a:stretch>
            <a:fillRect/>
          </a:stretch>
        </p:blipFill>
        <p:spPr>
          <a:xfrm>
            <a:off x="4655343" y="3606321"/>
            <a:ext cx="3523224" cy="2611811"/>
          </a:xfrm>
          <a:prstGeom prst="rect">
            <a:avLst/>
          </a:prstGeom>
        </p:spPr>
      </p:pic>
      <p:pic>
        <p:nvPicPr>
          <p:cNvPr id="19" name="Picture 19"/>
          <p:cNvPicPr>
            <a:picLocks noChangeAspect="1"/>
          </p:cNvPicPr>
          <p:nvPr/>
        </p:nvPicPr>
        <p:blipFill>
          <a:blip r:embed="rId6"/>
          <a:srcRect/>
          <a:stretch>
            <a:fillRect/>
          </a:stretch>
        </p:blipFill>
        <p:spPr>
          <a:xfrm>
            <a:off x="9809149" y="3546380"/>
            <a:ext cx="3657908" cy="2669284"/>
          </a:xfrm>
          <a:prstGeom prst="rect">
            <a:avLst/>
          </a:prstGeom>
        </p:spPr>
      </p:pic>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4730666" y="6269151"/>
            <a:ext cx="5057269" cy="4091790"/>
          </a:xfrm>
          <a:prstGeom prst="rect">
            <a:avLst/>
          </a:prstGeom>
        </p:spPr>
      </p:pic>
      <p:pic>
        <p:nvPicPr>
          <p:cNvPr id="21" name="Picture 2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11227" y="8568438"/>
            <a:ext cx="2308906" cy="1112473"/>
          </a:xfrm>
          <a:prstGeom prst="rect">
            <a:avLst/>
          </a:prstGeom>
        </p:spPr>
      </p:pic>
      <p:sp>
        <p:nvSpPr>
          <p:cNvPr id="22" name="TextBox 22"/>
          <p:cNvSpPr txBox="1"/>
          <p:nvPr/>
        </p:nvSpPr>
        <p:spPr>
          <a:xfrm>
            <a:off x="1867204" y="371597"/>
            <a:ext cx="14068151" cy="3006724"/>
          </a:xfrm>
          <a:prstGeom prst="rect">
            <a:avLst/>
          </a:prstGeom>
        </p:spPr>
        <p:txBody>
          <a:bodyPr lIns="0" tIns="0" rIns="0" bIns="0" rtlCol="0" anchor="t">
            <a:spAutoFit/>
          </a:bodyPr>
          <a:lstStyle/>
          <a:p>
            <a:pPr marL="539753" lvl="1" indent="-269876" algn="just">
              <a:lnSpc>
                <a:spcPts val="4000"/>
              </a:lnSpc>
              <a:buFont typeface="Arial"/>
              <a:buChar char="•"/>
            </a:pPr>
            <a:r>
              <a:rPr lang="en-US" sz="2500">
                <a:solidFill>
                  <a:srgbClr val="704430"/>
                </a:solidFill>
                <a:latin typeface="Nunito"/>
              </a:rPr>
              <a:t>Grafik plot cubic spline dihasilkan dari titik-titik data yang telah didefinisikan dan dihitung interpolasi cubic spline-nya. Terlihat bahwa interpolating polynomial yang dihasilkan kurang akurat dan menghasilkan gambar yang aneh dan sulit dikenali sebagai bentuk bebek. Hal ini terjadi karena interpolating polynomial Lagrange menggunakan semua titik data yang diberikan dalam tabel, sehingga terjadi overfitting yang menghasilkan kurva yang sangat rumit dan tidak sesuai dengan karakteristik asli dari kurva data. </a:t>
            </a:r>
          </a:p>
        </p:txBody>
      </p:sp>
      <p:sp>
        <p:nvSpPr>
          <p:cNvPr id="23" name="TextBox 23"/>
          <p:cNvSpPr txBox="1"/>
          <p:nvPr/>
        </p:nvSpPr>
        <p:spPr>
          <a:xfrm>
            <a:off x="2003698" y="6444265"/>
            <a:ext cx="12349738" cy="1492249"/>
          </a:xfrm>
          <a:prstGeom prst="rect">
            <a:avLst/>
          </a:prstGeom>
        </p:spPr>
        <p:txBody>
          <a:bodyPr lIns="0" tIns="0" rIns="0" bIns="0" rtlCol="0" anchor="t">
            <a:spAutoFit/>
          </a:bodyPr>
          <a:lstStyle/>
          <a:p>
            <a:pPr marL="539753" lvl="1" indent="-269876" algn="just">
              <a:lnSpc>
                <a:spcPts val="4000"/>
              </a:lnSpc>
              <a:buFont typeface="Arial"/>
              <a:buChar char="•"/>
            </a:pPr>
            <a:r>
              <a:rPr lang="en-US" sz="2500">
                <a:solidFill>
                  <a:srgbClr val="704430"/>
                </a:solidFill>
                <a:latin typeface="Nunito"/>
              </a:rPr>
              <a:t>Oleh karena itu, untuk menghindari overfitting dapat dilakukan dengan memilih simpul yang cukup tetapi tidak terlalu banyak, atau dengan menggunakan teknik regularisasi yang dapat membantu mengontrol kompleksitas kurva interpolasi.</a:t>
            </a:r>
          </a:p>
        </p:txBody>
      </p:sp>
      <p:sp>
        <p:nvSpPr>
          <p:cNvPr id="24" name="TextBox 24"/>
          <p:cNvSpPr txBox="1"/>
          <p:nvPr/>
        </p:nvSpPr>
        <p:spPr>
          <a:xfrm>
            <a:off x="4044561" y="8927804"/>
            <a:ext cx="9906816" cy="553935"/>
          </a:xfrm>
          <a:prstGeom prst="rect">
            <a:avLst/>
          </a:prstGeom>
        </p:spPr>
        <p:txBody>
          <a:bodyPr lIns="0" tIns="0" rIns="0" bIns="0" rtlCol="0" anchor="t">
            <a:spAutoFit/>
          </a:bodyPr>
          <a:lstStyle/>
          <a:p>
            <a:pPr algn="ctr">
              <a:lnSpc>
                <a:spcPts val="4183"/>
              </a:lnSpc>
            </a:pPr>
            <a:r>
              <a:rPr lang="en-US" sz="4183" spc="163">
                <a:solidFill>
                  <a:srgbClr val="704430"/>
                </a:solidFill>
                <a:latin typeface="Marykate"/>
              </a:rPr>
              <a:t>Analisis Hasil Outline Image using Cubic Spline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1381366" y="-1842671"/>
            <a:ext cx="15541582" cy="11882637"/>
            <a:chOff x="0" y="0"/>
            <a:chExt cx="4030824" cy="3081849"/>
          </a:xfrm>
        </p:grpSpPr>
        <p:sp>
          <p:nvSpPr>
            <p:cNvPr id="4" name="Freeform 4"/>
            <p:cNvSpPr/>
            <p:nvPr/>
          </p:nvSpPr>
          <p:spPr>
            <a:xfrm>
              <a:off x="92710" y="106680"/>
              <a:ext cx="3926683" cy="2962469"/>
            </a:xfrm>
            <a:custGeom>
              <a:avLst/>
              <a:gdLst/>
              <a:ahLst/>
              <a:cxnLst/>
              <a:rect l="l" t="t" r="r" b="b"/>
              <a:pathLst>
                <a:path w="3926683" h="2962469">
                  <a:moveTo>
                    <a:pt x="3900013" y="2773239"/>
                  </a:moveTo>
                  <a:cubicBezTo>
                    <a:pt x="3900013" y="2860869"/>
                    <a:pt x="3823813" y="2931989"/>
                    <a:pt x="3742533" y="2931989"/>
                  </a:cubicBezTo>
                  <a:lnTo>
                    <a:pt x="66040" y="2931989"/>
                  </a:lnTo>
                  <a:cubicBezTo>
                    <a:pt x="43180" y="2931989"/>
                    <a:pt x="20320" y="2926909"/>
                    <a:pt x="0" y="2918019"/>
                  </a:cubicBezTo>
                  <a:cubicBezTo>
                    <a:pt x="26670" y="2945959"/>
                    <a:pt x="63500" y="2962469"/>
                    <a:pt x="119154" y="2962469"/>
                  </a:cubicBezTo>
                  <a:lnTo>
                    <a:pt x="3780633" y="2962469"/>
                  </a:lnTo>
                  <a:cubicBezTo>
                    <a:pt x="3860644" y="2962469"/>
                    <a:pt x="3926683" y="2896430"/>
                    <a:pt x="3926683" y="2816419"/>
                  </a:cubicBezTo>
                  <a:lnTo>
                    <a:pt x="3926683" y="95250"/>
                  </a:lnTo>
                  <a:cubicBezTo>
                    <a:pt x="3926683" y="58420"/>
                    <a:pt x="3912713" y="25400"/>
                    <a:pt x="3891124" y="0"/>
                  </a:cubicBezTo>
                  <a:cubicBezTo>
                    <a:pt x="3897474" y="16510"/>
                    <a:pt x="3900013" y="34290"/>
                    <a:pt x="3900013" y="52070"/>
                  </a:cubicBezTo>
                  <a:lnTo>
                    <a:pt x="3900013" y="2773239"/>
                  </a:lnTo>
                  <a:lnTo>
                    <a:pt x="3900013" y="2773239"/>
                  </a:lnTo>
                  <a:close/>
                </a:path>
              </a:pathLst>
            </a:custGeom>
            <a:solidFill>
              <a:srgbClr val="704430"/>
            </a:solidFill>
          </p:spPr>
        </p:sp>
        <p:sp>
          <p:nvSpPr>
            <p:cNvPr id="5" name="Freeform 5"/>
            <p:cNvSpPr/>
            <p:nvPr/>
          </p:nvSpPr>
          <p:spPr>
            <a:xfrm>
              <a:off x="12700" y="12700"/>
              <a:ext cx="3966054" cy="3013269"/>
            </a:xfrm>
            <a:custGeom>
              <a:avLst/>
              <a:gdLst/>
              <a:ahLst/>
              <a:cxnLst/>
              <a:rect l="l" t="t" r="r" b="b"/>
              <a:pathLst>
                <a:path w="3966054" h="3013269">
                  <a:moveTo>
                    <a:pt x="146050" y="3013269"/>
                  </a:moveTo>
                  <a:lnTo>
                    <a:pt x="3820004" y="3013269"/>
                  </a:lnTo>
                  <a:cubicBezTo>
                    <a:pt x="3900013" y="3013269"/>
                    <a:pt x="3966054" y="2947229"/>
                    <a:pt x="3966054" y="2867219"/>
                  </a:cubicBezTo>
                  <a:lnTo>
                    <a:pt x="3966054" y="146050"/>
                  </a:lnTo>
                  <a:cubicBezTo>
                    <a:pt x="3966054" y="66040"/>
                    <a:pt x="3900013" y="0"/>
                    <a:pt x="3820004" y="0"/>
                  </a:cubicBezTo>
                  <a:lnTo>
                    <a:pt x="146050" y="0"/>
                  </a:lnTo>
                  <a:cubicBezTo>
                    <a:pt x="66040" y="0"/>
                    <a:pt x="0" y="66040"/>
                    <a:pt x="0" y="146050"/>
                  </a:cubicBezTo>
                  <a:lnTo>
                    <a:pt x="0" y="2867219"/>
                  </a:lnTo>
                  <a:cubicBezTo>
                    <a:pt x="0" y="2948499"/>
                    <a:pt x="66040" y="3013269"/>
                    <a:pt x="146050" y="3013269"/>
                  </a:cubicBezTo>
                  <a:close/>
                </a:path>
              </a:pathLst>
            </a:custGeom>
            <a:solidFill>
              <a:srgbClr val="FFF3ED"/>
            </a:solidFill>
          </p:spPr>
        </p:sp>
        <p:sp>
          <p:nvSpPr>
            <p:cNvPr id="6" name="Freeform 6"/>
            <p:cNvSpPr/>
            <p:nvPr/>
          </p:nvSpPr>
          <p:spPr>
            <a:xfrm>
              <a:off x="0" y="0"/>
              <a:ext cx="4030824" cy="3081849"/>
            </a:xfrm>
            <a:custGeom>
              <a:avLst/>
              <a:gdLst/>
              <a:ahLst/>
              <a:cxnLst/>
              <a:rect l="l" t="t" r="r" b="b"/>
              <a:pathLst>
                <a:path w="4030824" h="3081849">
                  <a:moveTo>
                    <a:pt x="3967324" y="74930"/>
                  </a:moveTo>
                  <a:cubicBezTo>
                    <a:pt x="3939384" y="30480"/>
                    <a:pt x="3889854" y="0"/>
                    <a:pt x="3832704" y="0"/>
                  </a:cubicBezTo>
                  <a:lnTo>
                    <a:pt x="158750" y="0"/>
                  </a:lnTo>
                  <a:cubicBezTo>
                    <a:pt x="71120" y="0"/>
                    <a:pt x="0" y="71120"/>
                    <a:pt x="0" y="158750"/>
                  </a:cubicBezTo>
                  <a:lnTo>
                    <a:pt x="0" y="2879919"/>
                  </a:lnTo>
                  <a:cubicBezTo>
                    <a:pt x="0" y="2931989"/>
                    <a:pt x="25400" y="2977710"/>
                    <a:pt x="63500" y="3006919"/>
                  </a:cubicBezTo>
                  <a:cubicBezTo>
                    <a:pt x="91440" y="3051369"/>
                    <a:pt x="140970" y="3081849"/>
                    <a:pt x="215477" y="3081849"/>
                  </a:cubicBezTo>
                  <a:lnTo>
                    <a:pt x="3872074" y="3081849"/>
                  </a:lnTo>
                  <a:cubicBezTo>
                    <a:pt x="3959704" y="3081849"/>
                    <a:pt x="4030824" y="3010729"/>
                    <a:pt x="4030824" y="2923099"/>
                  </a:cubicBezTo>
                  <a:lnTo>
                    <a:pt x="4030824" y="201930"/>
                  </a:lnTo>
                  <a:cubicBezTo>
                    <a:pt x="4030823" y="149860"/>
                    <a:pt x="4005423" y="104140"/>
                    <a:pt x="3967324" y="74930"/>
                  </a:cubicBezTo>
                  <a:close/>
                  <a:moveTo>
                    <a:pt x="12700" y="2879919"/>
                  </a:moveTo>
                  <a:lnTo>
                    <a:pt x="12700" y="158750"/>
                  </a:lnTo>
                  <a:cubicBezTo>
                    <a:pt x="12700" y="78740"/>
                    <a:pt x="78740" y="12700"/>
                    <a:pt x="158750" y="12700"/>
                  </a:cubicBezTo>
                  <a:lnTo>
                    <a:pt x="3832704" y="12700"/>
                  </a:lnTo>
                  <a:cubicBezTo>
                    <a:pt x="3912713" y="12700"/>
                    <a:pt x="3978754" y="78740"/>
                    <a:pt x="3978754" y="158750"/>
                  </a:cubicBezTo>
                  <a:lnTo>
                    <a:pt x="3978754" y="2879919"/>
                  </a:lnTo>
                  <a:cubicBezTo>
                    <a:pt x="3978754" y="2959929"/>
                    <a:pt x="3912713" y="3025969"/>
                    <a:pt x="3832704" y="3025969"/>
                  </a:cubicBezTo>
                  <a:lnTo>
                    <a:pt x="158750" y="3025969"/>
                  </a:lnTo>
                  <a:cubicBezTo>
                    <a:pt x="78740" y="3025969"/>
                    <a:pt x="12700" y="2961199"/>
                    <a:pt x="12700" y="2879919"/>
                  </a:cubicBezTo>
                  <a:close/>
                  <a:moveTo>
                    <a:pt x="4019393" y="2923099"/>
                  </a:moveTo>
                  <a:cubicBezTo>
                    <a:pt x="4019393" y="3003109"/>
                    <a:pt x="3952084" y="3069149"/>
                    <a:pt x="3872073" y="3069149"/>
                  </a:cubicBezTo>
                  <a:lnTo>
                    <a:pt x="215477" y="3069149"/>
                  </a:lnTo>
                  <a:cubicBezTo>
                    <a:pt x="157480" y="3069149"/>
                    <a:pt x="120650" y="3052639"/>
                    <a:pt x="93980" y="3024699"/>
                  </a:cubicBezTo>
                  <a:cubicBezTo>
                    <a:pt x="114300" y="3033589"/>
                    <a:pt x="135890" y="3038669"/>
                    <a:pt x="160020" y="3038669"/>
                  </a:cubicBezTo>
                  <a:lnTo>
                    <a:pt x="3833974" y="3038669"/>
                  </a:lnTo>
                  <a:cubicBezTo>
                    <a:pt x="3921604" y="3038669"/>
                    <a:pt x="3992724" y="2967549"/>
                    <a:pt x="3992724" y="2879919"/>
                  </a:cubicBezTo>
                  <a:lnTo>
                    <a:pt x="3992724" y="158750"/>
                  </a:lnTo>
                  <a:cubicBezTo>
                    <a:pt x="3992724" y="140970"/>
                    <a:pt x="3988913" y="123190"/>
                    <a:pt x="3983834" y="106680"/>
                  </a:cubicBezTo>
                  <a:cubicBezTo>
                    <a:pt x="4005424" y="132080"/>
                    <a:pt x="4019393" y="165100"/>
                    <a:pt x="4019393" y="201930"/>
                  </a:cubicBezTo>
                  <a:lnTo>
                    <a:pt x="4019393" y="2923099"/>
                  </a:lnTo>
                  <a:cubicBezTo>
                    <a:pt x="4019393" y="2923099"/>
                    <a:pt x="4019393" y="2923099"/>
                    <a:pt x="4019393" y="2923099"/>
                  </a:cubicBezTo>
                  <a:close/>
                </a:path>
              </a:pathLst>
            </a:custGeom>
            <a:solidFill>
              <a:srgbClr val="704430"/>
            </a:solidFill>
          </p:spPr>
        </p:sp>
      </p:grpSp>
      <p:sp>
        <p:nvSpPr>
          <p:cNvPr id="7" name="AutoShape 7"/>
          <p:cNvSpPr/>
          <p:nvPr/>
        </p:nvSpPr>
        <p:spPr>
          <a:xfrm>
            <a:off x="15411877" y="8609282"/>
            <a:ext cx="450550" cy="0"/>
          </a:xfrm>
          <a:prstGeom prst="line">
            <a:avLst/>
          </a:prstGeom>
          <a:ln w="47625" cap="rnd">
            <a:solidFill>
              <a:srgbClr val="704430"/>
            </a:solidFill>
            <a:prstDash val="solid"/>
            <a:headEnd type="none" w="sm" len="sm"/>
            <a:tailEnd type="none" w="sm" len="sm"/>
          </a:ln>
        </p:spPr>
      </p:sp>
      <p:sp>
        <p:nvSpPr>
          <p:cNvPr id="8" name="AutoShape 8"/>
          <p:cNvSpPr/>
          <p:nvPr/>
        </p:nvSpPr>
        <p:spPr>
          <a:xfrm>
            <a:off x="15411877" y="8801031"/>
            <a:ext cx="450550" cy="0"/>
          </a:xfrm>
          <a:prstGeom prst="line">
            <a:avLst/>
          </a:prstGeom>
          <a:ln w="47625" cap="rnd">
            <a:solidFill>
              <a:srgbClr val="704430"/>
            </a:solidFill>
            <a:prstDash val="solid"/>
            <a:headEnd type="none" w="sm" len="sm"/>
            <a:tailEnd type="none" w="sm" len="sm"/>
          </a:ln>
        </p:spPr>
      </p:sp>
      <p:sp>
        <p:nvSpPr>
          <p:cNvPr id="9" name="AutoShape 9"/>
          <p:cNvSpPr/>
          <p:nvPr/>
        </p:nvSpPr>
        <p:spPr>
          <a:xfrm>
            <a:off x="15411877" y="8992781"/>
            <a:ext cx="450550" cy="0"/>
          </a:xfrm>
          <a:prstGeom prst="line">
            <a:avLst/>
          </a:prstGeom>
          <a:ln w="47625" cap="rnd">
            <a:solidFill>
              <a:srgbClr val="704430"/>
            </a:solidFill>
            <a:prstDash val="solid"/>
            <a:headEnd type="none" w="sm" len="sm"/>
            <a:tailEnd type="none" w="sm" len="sm"/>
          </a:ln>
        </p:spPr>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74426" y="8637583"/>
            <a:ext cx="758021" cy="758021"/>
          </a:xfrm>
          <a:prstGeom prst="rect">
            <a:avLst/>
          </a:prstGeom>
        </p:spPr>
      </p:pic>
      <p:grpSp>
        <p:nvGrpSpPr>
          <p:cNvPr id="11" name="Group 11"/>
          <p:cNvGrpSpPr/>
          <p:nvPr/>
        </p:nvGrpSpPr>
        <p:grpSpPr>
          <a:xfrm>
            <a:off x="2003698" y="8723718"/>
            <a:ext cx="431124" cy="43112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grpSp>
        <p:nvGrpSpPr>
          <p:cNvPr id="13" name="Group 13"/>
          <p:cNvGrpSpPr/>
          <p:nvPr/>
        </p:nvGrpSpPr>
        <p:grpSpPr>
          <a:xfrm>
            <a:off x="2670610" y="8723718"/>
            <a:ext cx="431124" cy="43112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grpSp>
        <p:nvGrpSpPr>
          <p:cNvPr id="15" name="Group 15"/>
          <p:cNvGrpSpPr/>
          <p:nvPr/>
        </p:nvGrpSpPr>
        <p:grpSpPr>
          <a:xfrm>
            <a:off x="3397009" y="8733243"/>
            <a:ext cx="431124" cy="43112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896C"/>
            </a:solidFill>
          </p:spPr>
        </p:sp>
      </p:grpSp>
      <p:sp>
        <p:nvSpPr>
          <p:cNvPr id="17" name="AutoShape 17"/>
          <p:cNvSpPr/>
          <p:nvPr/>
        </p:nvSpPr>
        <p:spPr>
          <a:xfrm>
            <a:off x="1611227" y="8267421"/>
            <a:ext cx="15003344" cy="0"/>
          </a:xfrm>
          <a:prstGeom prst="line">
            <a:avLst/>
          </a:prstGeom>
          <a:ln w="47625" cap="flat">
            <a:solidFill>
              <a:srgbClr val="704430"/>
            </a:solidFill>
            <a:prstDash val="solid"/>
            <a:headEnd type="none" w="sm" len="sm"/>
            <a:tailEnd type="none" w="sm" len="sm"/>
          </a:ln>
        </p:spPr>
      </p:sp>
      <p:sp>
        <p:nvSpPr>
          <p:cNvPr id="18" name="TextBox 18"/>
          <p:cNvSpPr txBox="1"/>
          <p:nvPr/>
        </p:nvSpPr>
        <p:spPr>
          <a:xfrm>
            <a:off x="4066258" y="8713783"/>
            <a:ext cx="9906816" cy="553935"/>
          </a:xfrm>
          <a:prstGeom prst="rect">
            <a:avLst/>
          </a:prstGeom>
        </p:spPr>
        <p:txBody>
          <a:bodyPr lIns="0" tIns="0" rIns="0" bIns="0" rtlCol="0" anchor="t">
            <a:spAutoFit/>
          </a:bodyPr>
          <a:lstStyle/>
          <a:p>
            <a:pPr algn="ctr">
              <a:lnSpc>
                <a:spcPts val="4183"/>
              </a:lnSpc>
            </a:pPr>
            <a:r>
              <a:rPr lang="en-US" sz="4183" spc="163">
                <a:solidFill>
                  <a:srgbClr val="704430"/>
                </a:solidFill>
                <a:latin typeface="Marykate"/>
              </a:rPr>
              <a:t>Analisis Hasil Outline Image using Cubic Spline</a:t>
            </a:r>
          </a:p>
        </p:txBody>
      </p:sp>
      <p:sp>
        <p:nvSpPr>
          <p:cNvPr id="19" name="TextBox 19"/>
          <p:cNvSpPr txBox="1"/>
          <p:nvPr/>
        </p:nvSpPr>
        <p:spPr>
          <a:xfrm>
            <a:off x="1787543" y="190500"/>
            <a:ext cx="14712915" cy="3727944"/>
          </a:xfrm>
          <a:prstGeom prst="rect">
            <a:avLst/>
          </a:prstGeom>
        </p:spPr>
        <p:txBody>
          <a:bodyPr lIns="0" tIns="0" rIns="0" bIns="0" rtlCol="0" anchor="t">
            <a:spAutoFit/>
          </a:bodyPr>
          <a:lstStyle/>
          <a:p>
            <a:pPr marL="561342" lvl="1" indent="-280671" algn="just">
              <a:lnSpc>
                <a:spcPts val="4160"/>
              </a:lnSpc>
              <a:buFont typeface="Arial"/>
              <a:buChar char="•"/>
            </a:pPr>
            <a:r>
              <a:rPr lang="en-US" sz="2400" dirty="0" err="1">
                <a:solidFill>
                  <a:srgbClr val="704430"/>
                </a:solidFill>
                <a:latin typeface="Nunito"/>
              </a:rPr>
              <a:t>Berdasarkan</a:t>
            </a:r>
            <a:r>
              <a:rPr lang="en-US" sz="2400" dirty="0">
                <a:solidFill>
                  <a:srgbClr val="704430"/>
                </a:solidFill>
                <a:latin typeface="Nunito"/>
              </a:rPr>
              <a:t> </a:t>
            </a:r>
            <a:r>
              <a:rPr lang="en-US" sz="2400" dirty="0" err="1">
                <a:solidFill>
                  <a:srgbClr val="704430"/>
                </a:solidFill>
                <a:latin typeface="Nunito"/>
              </a:rPr>
              <a:t>hasil</a:t>
            </a:r>
            <a:r>
              <a:rPr lang="en-US" sz="2400" dirty="0">
                <a:solidFill>
                  <a:srgbClr val="704430"/>
                </a:solidFill>
                <a:latin typeface="Nunito"/>
              </a:rPr>
              <a:t> coding yang </a:t>
            </a:r>
            <a:r>
              <a:rPr lang="en-US" sz="2400" dirty="0" err="1">
                <a:solidFill>
                  <a:srgbClr val="704430"/>
                </a:solidFill>
                <a:latin typeface="Nunito"/>
              </a:rPr>
              <a:t>telah</a:t>
            </a:r>
            <a:r>
              <a:rPr lang="en-US" sz="2400" dirty="0">
                <a:solidFill>
                  <a:srgbClr val="704430"/>
                </a:solidFill>
                <a:latin typeface="Nunito"/>
              </a:rPr>
              <a:t> </a:t>
            </a:r>
            <a:r>
              <a:rPr lang="en-US" sz="2400" dirty="0" err="1">
                <a:solidFill>
                  <a:srgbClr val="704430"/>
                </a:solidFill>
                <a:latin typeface="Nunito"/>
              </a:rPr>
              <a:t>dilakukan</a:t>
            </a:r>
            <a:r>
              <a:rPr lang="en-US" sz="2400" dirty="0">
                <a:solidFill>
                  <a:srgbClr val="704430"/>
                </a:solidFill>
                <a:latin typeface="Nunito"/>
              </a:rPr>
              <a:t> pada data yang </a:t>
            </a:r>
            <a:r>
              <a:rPr lang="en-US" sz="2400" dirty="0" err="1">
                <a:solidFill>
                  <a:srgbClr val="704430"/>
                </a:solidFill>
                <a:latin typeface="Nunito"/>
              </a:rPr>
              <a:t>didapat</a:t>
            </a:r>
            <a:r>
              <a:rPr lang="en-US" sz="2400" dirty="0">
                <a:solidFill>
                  <a:srgbClr val="704430"/>
                </a:solidFill>
                <a:latin typeface="Nunito"/>
              </a:rPr>
              <a:t> </a:t>
            </a:r>
            <a:r>
              <a:rPr lang="en-US" sz="2400" dirty="0" err="1">
                <a:solidFill>
                  <a:srgbClr val="704430"/>
                </a:solidFill>
                <a:latin typeface="Nunito"/>
              </a:rPr>
              <a:t>dari</a:t>
            </a:r>
            <a:r>
              <a:rPr lang="en-US" sz="2400" dirty="0">
                <a:solidFill>
                  <a:srgbClr val="704430"/>
                </a:solidFill>
                <a:latin typeface="Nunito"/>
              </a:rPr>
              <a:t> </a:t>
            </a:r>
            <a:r>
              <a:rPr lang="en-US" sz="2400" dirty="0" err="1">
                <a:solidFill>
                  <a:srgbClr val="704430"/>
                </a:solidFill>
                <a:latin typeface="Nunito"/>
              </a:rPr>
              <a:t>artikel</a:t>
            </a:r>
            <a:r>
              <a:rPr lang="en-US" sz="2400" dirty="0">
                <a:solidFill>
                  <a:srgbClr val="704430"/>
                </a:solidFill>
                <a:latin typeface="Nunito"/>
              </a:rPr>
              <a:t> 2 </a:t>
            </a:r>
            <a:r>
              <a:rPr lang="en-US" sz="2400" dirty="0" err="1">
                <a:solidFill>
                  <a:srgbClr val="704430"/>
                </a:solidFill>
                <a:latin typeface="Nunito"/>
              </a:rPr>
              <a:t>dihasilkan</a:t>
            </a:r>
            <a:r>
              <a:rPr lang="en-US" sz="2400" dirty="0">
                <a:solidFill>
                  <a:srgbClr val="704430"/>
                </a:solidFill>
                <a:latin typeface="Nunito"/>
              </a:rPr>
              <a:t> </a:t>
            </a:r>
            <a:r>
              <a:rPr lang="en-US" sz="2400" dirty="0" err="1">
                <a:solidFill>
                  <a:srgbClr val="704430"/>
                </a:solidFill>
                <a:latin typeface="Nunito"/>
              </a:rPr>
              <a:t>tabel</a:t>
            </a:r>
            <a:r>
              <a:rPr lang="en-US" sz="2400" dirty="0">
                <a:solidFill>
                  <a:srgbClr val="704430"/>
                </a:solidFill>
                <a:latin typeface="Nunito"/>
              </a:rPr>
              <a:t> </a:t>
            </a:r>
            <a:r>
              <a:rPr lang="en-US" sz="2400" dirty="0" err="1">
                <a:solidFill>
                  <a:srgbClr val="704430"/>
                </a:solidFill>
                <a:latin typeface="Nunito"/>
              </a:rPr>
              <a:t>perhitungan</a:t>
            </a:r>
            <a:r>
              <a:rPr lang="en-US" sz="2400" dirty="0">
                <a:solidFill>
                  <a:srgbClr val="704430"/>
                </a:solidFill>
                <a:latin typeface="Nunito"/>
              </a:rPr>
              <a:t> cubic spline </a:t>
            </a:r>
            <a:r>
              <a:rPr lang="en-US" sz="2400" dirty="0" err="1">
                <a:solidFill>
                  <a:srgbClr val="704430"/>
                </a:solidFill>
                <a:latin typeface="Nunito"/>
              </a:rPr>
              <a:t>dengan</a:t>
            </a:r>
            <a:r>
              <a:rPr lang="en-US" sz="2400" dirty="0">
                <a:solidFill>
                  <a:srgbClr val="704430"/>
                </a:solidFill>
                <a:latin typeface="Nunito"/>
              </a:rPr>
              <a:t> polynomial </a:t>
            </a:r>
            <a:r>
              <a:rPr lang="en-US" sz="2400" dirty="0" err="1">
                <a:solidFill>
                  <a:srgbClr val="704430"/>
                </a:solidFill>
                <a:latin typeface="Nunito"/>
              </a:rPr>
              <a:t>berderajat</a:t>
            </a:r>
            <a:r>
              <a:rPr lang="en-US" sz="2400" dirty="0">
                <a:solidFill>
                  <a:srgbClr val="704430"/>
                </a:solidFill>
                <a:latin typeface="Nunito"/>
              </a:rPr>
              <a:t> 3. </a:t>
            </a:r>
          </a:p>
          <a:p>
            <a:pPr marL="561342" lvl="1" indent="-280671" algn="just">
              <a:lnSpc>
                <a:spcPts val="4160"/>
              </a:lnSpc>
              <a:buFont typeface="Arial"/>
              <a:buChar char="•"/>
            </a:pPr>
            <a:r>
              <a:rPr lang="en-US" sz="2400" dirty="0" err="1">
                <a:solidFill>
                  <a:srgbClr val="704430"/>
                </a:solidFill>
                <a:latin typeface="Nunito"/>
              </a:rPr>
              <a:t>Kemudian</a:t>
            </a:r>
            <a:r>
              <a:rPr lang="en-US" sz="2400" dirty="0">
                <a:solidFill>
                  <a:srgbClr val="704430"/>
                </a:solidFill>
                <a:latin typeface="Nunito"/>
              </a:rPr>
              <a:t> </a:t>
            </a:r>
            <a:r>
              <a:rPr lang="en-US" sz="2400" dirty="0" err="1">
                <a:solidFill>
                  <a:srgbClr val="704430"/>
                </a:solidFill>
                <a:latin typeface="Nunito"/>
              </a:rPr>
              <a:t>dihasilkan</a:t>
            </a:r>
            <a:r>
              <a:rPr lang="en-US" sz="2400" dirty="0">
                <a:solidFill>
                  <a:srgbClr val="704430"/>
                </a:solidFill>
                <a:latin typeface="Nunito"/>
              </a:rPr>
              <a:t> </a:t>
            </a:r>
            <a:r>
              <a:rPr lang="en-US" sz="2400" dirty="0" err="1">
                <a:solidFill>
                  <a:srgbClr val="704430"/>
                </a:solidFill>
                <a:latin typeface="Nunito"/>
              </a:rPr>
              <a:t>hasil</a:t>
            </a:r>
            <a:r>
              <a:rPr lang="en-US" sz="2400" dirty="0">
                <a:solidFill>
                  <a:srgbClr val="704430"/>
                </a:solidFill>
                <a:latin typeface="Nunito"/>
              </a:rPr>
              <a:t> </a:t>
            </a:r>
            <a:r>
              <a:rPr lang="en-US" sz="2400" dirty="0" err="1">
                <a:solidFill>
                  <a:srgbClr val="704430"/>
                </a:solidFill>
                <a:latin typeface="Nunito"/>
              </a:rPr>
              <a:t>interpolasi</a:t>
            </a:r>
            <a:r>
              <a:rPr lang="en-US" sz="2400" dirty="0">
                <a:solidFill>
                  <a:srgbClr val="704430"/>
                </a:solidFill>
                <a:latin typeface="Nunito"/>
              </a:rPr>
              <a:t> </a:t>
            </a:r>
            <a:r>
              <a:rPr lang="en-US" sz="2400" dirty="0" err="1">
                <a:solidFill>
                  <a:srgbClr val="704430"/>
                </a:solidFill>
                <a:latin typeface="Nunito"/>
              </a:rPr>
              <a:t>titik</a:t>
            </a:r>
            <a:r>
              <a:rPr lang="en-US" sz="2400" dirty="0">
                <a:solidFill>
                  <a:srgbClr val="704430"/>
                </a:solidFill>
                <a:latin typeface="Nunito"/>
              </a:rPr>
              <a:t> </a:t>
            </a:r>
            <a:r>
              <a:rPr lang="en-US" sz="2400" dirty="0" err="1">
                <a:solidFill>
                  <a:srgbClr val="704430"/>
                </a:solidFill>
                <a:latin typeface="Nunito"/>
              </a:rPr>
              <a:t>dari</a:t>
            </a:r>
            <a:r>
              <a:rPr lang="en-US" sz="2400" dirty="0">
                <a:solidFill>
                  <a:srgbClr val="704430"/>
                </a:solidFill>
                <a:latin typeface="Nunito"/>
              </a:rPr>
              <a:t> </a:t>
            </a:r>
            <a:r>
              <a:rPr lang="en-US" sz="2400" dirty="0" err="1">
                <a:solidFill>
                  <a:srgbClr val="704430"/>
                </a:solidFill>
                <a:latin typeface="Nunito"/>
              </a:rPr>
              <a:t>banyaknya</a:t>
            </a:r>
            <a:r>
              <a:rPr lang="en-US" sz="2400" dirty="0">
                <a:solidFill>
                  <a:srgbClr val="704430"/>
                </a:solidFill>
                <a:latin typeface="Nunito"/>
              </a:rPr>
              <a:t> </a:t>
            </a:r>
            <a:r>
              <a:rPr lang="en-US" sz="2400" dirty="0" err="1">
                <a:solidFill>
                  <a:srgbClr val="704430"/>
                </a:solidFill>
                <a:latin typeface="Nunito"/>
              </a:rPr>
              <a:t>titik</a:t>
            </a:r>
            <a:r>
              <a:rPr lang="en-US" sz="2400" dirty="0">
                <a:solidFill>
                  <a:srgbClr val="704430"/>
                </a:solidFill>
                <a:latin typeface="Nunito"/>
              </a:rPr>
              <a:t> yang </a:t>
            </a:r>
            <a:r>
              <a:rPr lang="en-US" sz="2400" dirty="0" err="1">
                <a:solidFill>
                  <a:srgbClr val="704430"/>
                </a:solidFill>
                <a:latin typeface="Nunito"/>
              </a:rPr>
              <a:t>dimasukan</a:t>
            </a:r>
            <a:r>
              <a:rPr lang="en-US" sz="2400" dirty="0">
                <a:solidFill>
                  <a:srgbClr val="704430"/>
                </a:solidFill>
                <a:latin typeface="Nunito"/>
              </a:rPr>
              <a:t> user pada </a:t>
            </a:r>
            <a:r>
              <a:rPr lang="en-US" sz="2400" dirty="0" err="1">
                <a:solidFill>
                  <a:srgbClr val="704430"/>
                </a:solidFill>
                <a:latin typeface="Nunito"/>
              </a:rPr>
              <a:t>selang</a:t>
            </a:r>
            <a:endParaRPr lang="en-US" sz="2400" dirty="0">
              <a:solidFill>
                <a:srgbClr val="704430"/>
              </a:solidFill>
              <a:latin typeface="Nunito"/>
            </a:endParaRPr>
          </a:p>
          <a:p>
            <a:pPr marL="561342" lvl="1" indent="-280671" algn="just">
              <a:lnSpc>
                <a:spcPts val="4160"/>
              </a:lnSpc>
              <a:buFont typeface="Arial"/>
              <a:buChar char="•"/>
            </a:pPr>
            <a:r>
              <a:rPr lang="en-US" sz="2400" dirty="0" err="1">
                <a:solidFill>
                  <a:srgbClr val="704430"/>
                </a:solidFill>
                <a:latin typeface="Nunito"/>
              </a:rPr>
              <a:t>Setelah</a:t>
            </a:r>
            <a:r>
              <a:rPr lang="en-US" sz="2400" dirty="0">
                <a:solidFill>
                  <a:srgbClr val="704430"/>
                </a:solidFill>
                <a:latin typeface="Nunito"/>
              </a:rPr>
              <a:t> </a:t>
            </a:r>
            <a:r>
              <a:rPr lang="en-US" sz="2400" dirty="0" err="1">
                <a:solidFill>
                  <a:srgbClr val="704430"/>
                </a:solidFill>
                <a:latin typeface="Nunito"/>
              </a:rPr>
              <a:t>itu</a:t>
            </a:r>
            <a:r>
              <a:rPr lang="en-US" sz="2400" dirty="0">
                <a:solidFill>
                  <a:srgbClr val="704430"/>
                </a:solidFill>
                <a:latin typeface="Nunito"/>
              </a:rPr>
              <a:t>, </a:t>
            </a:r>
            <a:r>
              <a:rPr lang="en-US" sz="2400" dirty="0" err="1">
                <a:solidFill>
                  <a:srgbClr val="704430"/>
                </a:solidFill>
                <a:latin typeface="Nunito"/>
              </a:rPr>
              <a:t>grafik</a:t>
            </a:r>
            <a:r>
              <a:rPr lang="en-US" sz="2400" dirty="0">
                <a:solidFill>
                  <a:srgbClr val="704430"/>
                </a:solidFill>
                <a:latin typeface="Nunito"/>
              </a:rPr>
              <a:t> </a:t>
            </a:r>
            <a:r>
              <a:rPr lang="en-US" sz="2400" dirty="0" err="1">
                <a:solidFill>
                  <a:srgbClr val="704430"/>
                </a:solidFill>
                <a:latin typeface="Nunito"/>
              </a:rPr>
              <a:t>dari</a:t>
            </a:r>
            <a:r>
              <a:rPr lang="en-US" sz="2400" dirty="0">
                <a:solidFill>
                  <a:srgbClr val="704430"/>
                </a:solidFill>
                <a:latin typeface="Nunito"/>
              </a:rPr>
              <a:t> </a:t>
            </a:r>
            <a:r>
              <a:rPr lang="en-US" sz="2400" dirty="0" err="1">
                <a:solidFill>
                  <a:srgbClr val="704430"/>
                </a:solidFill>
                <a:latin typeface="Nunito"/>
              </a:rPr>
              <a:t>titik</a:t>
            </a:r>
            <a:r>
              <a:rPr lang="en-US" sz="2400" dirty="0">
                <a:solidFill>
                  <a:srgbClr val="704430"/>
                </a:solidFill>
                <a:latin typeface="Nunito"/>
              </a:rPr>
              <a:t> </a:t>
            </a:r>
            <a:r>
              <a:rPr lang="en-US" sz="2400" dirty="0" err="1">
                <a:solidFill>
                  <a:srgbClr val="704430"/>
                </a:solidFill>
                <a:latin typeface="Nunito"/>
              </a:rPr>
              <a:t>titik</a:t>
            </a:r>
            <a:r>
              <a:rPr lang="en-US" sz="2400" dirty="0">
                <a:solidFill>
                  <a:srgbClr val="704430"/>
                </a:solidFill>
                <a:latin typeface="Nunito"/>
              </a:rPr>
              <a:t> yang </a:t>
            </a:r>
            <a:r>
              <a:rPr lang="en-US" sz="2400" dirty="0" err="1">
                <a:solidFill>
                  <a:srgbClr val="704430"/>
                </a:solidFill>
                <a:latin typeface="Nunito"/>
              </a:rPr>
              <a:t>telah</a:t>
            </a:r>
            <a:r>
              <a:rPr lang="en-US" sz="2400" dirty="0">
                <a:solidFill>
                  <a:srgbClr val="704430"/>
                </a:solidFill>
                <a:latin typeface="Nunito"/>
              </a:rPr>
              <a:t> </a:t>
            </a:r>
            <a:r>
              <a:rPr lang="en-US" sz="2400" dirty="0" err="1">
                <a:solidFill>
                  <a:srgbClr val="704430"/>
                </a:solidFill>
                <a:latin typeface="Nunito"/>
              </a:rPr>
              <a:t>diplot</a:t>
            </a:r>
            <a:r>
              <a:rPr lang="en-US" sz="2400" dirty="0">
                <a:solidFill>
                  <a:srgbClr val="704430"/>
                </a:solidFill>
                <a:latin typeface="Nunito"/>
              </a:rPr>
              <a:t> </a:t>
            </a:r>
            <a:r>
              <a:rPr lang="en-US" sz="2400" dirty="0" err="1">
                <a:solidFill>
                  <a:srgbClr val="704430"/>
                </a:solidFill>
                <a:latin typeface="Nunito"/>
              </a:rPr>
              <a:t>ditampilkan</a:t>
            </a:r>
            <a:endParaRPr lang="en-US" sz="2400" dirty="0">
              <a:solidFill>
                <a:srgbClr val="704430"/>
              </a:solidFill>
              <a:latin typeface="Nunito"/>
            </a:endParaRPr>
          </a:p>
          <a:p>
            <a:pPr marL="561342" lvl="1" indent="-280671" algn="just">
              <a:lnSpc>
                <a:spcPts val="4160"/>
              </a:lnSpc>
              <a:buFont typeface="Arial"/>
              <a:buChar char="•"/>
            </a:pPr>
            <a:r>
              <a:rPr lang="en-US" sz="2400" dirty="0">
                <a:solidFill>
                  <a:srgbClr val="704430"/>
                </a:solidFill>
                <a:latin typeface="Nunito"/>
              </a:rPr>
              <a:t>Pada </a:t>
            </a:r>
            <a:r>
              <a:rPr lang="en-US" sz="2400" dirty="0" err="1">
                <a:solidFill>
                  <a:srgbClr val="704430"/>
                </a:solidFill>
                <a:latin typeface="Nunito"/>
              </a:rPr>
              <a:t>prosesnya</a:t>
            </a:r>
            <a:r>
              <a:rPr lang="en-US" sz="2400" dirty="0">
                <a:solidFill>
                  <a:srgbClr val="704430"/>
                </a:solidFill>
                <a:latin typeface="Nunito"/>
              </a:rPr>
              <a:t> </a:t>
            </a:r>
            <a:r>
              <a:rPr lang="en-US" sz="2400" dirty="0" err="1">
                <a:solidFill>
                  <a:srgbClr val="704430"/>
                </a:solidFill>
                <a:latin typeface="Nunito"/>
              </a:rPr>
              <a:t>grafik</a:t>
            </a:r>
            <a:r>
              <a:rPr lang="en-US" sz="2400" dirty="0">
                <a:solidFill>
                  <a:srgbClr val="704430"/>
                </a:solidFill>
                <a:latin typeface="Nunito"/>
              </a:rPr>
              <a:t> yang </a:t>
            </a:r>
            <a:r>
              <a:rPr lang="en-US" sz="2400" dirty="0" err="1">
                <a:solidFill>
                  <a:srgbClr val="704430"/>
                </a:solidFill>
                <a:latin typeface="Nunito"/>
              </a:rPr>
              <a:t>tampil</a:t>
            </a:r>
            <a:r>
              <a:rPr lang="en-US" sz="2400" dirty="0">
                <a:solidFill>
                  <a:srgbClr val="704430"/>
                </a:solidFill>
                <a:latin typeface="Nunito"/>
              </a:rPr>
              <a:t> </a:t>
            </a:r>
            <a:r>
              <a:rPr lang="en-US" sz="2400" dirty="0" err="1">
                <a:solidFill>
                  <a:srgbClr val="704430"/>
                </a:solidFill>
                <a:latin typeface="Nunito"/>
              </a:rPr>
              <a:t>sesuai</a:t>
            </a:r>
            <a:r>
              <a:rPr lang="en-US" sz="2400" dirty="0">
                <a:solidFill>
                  <a:srgbClr val="704430"/>
                </a:solidFill>
                <a:latin typeface="Nunito"/>
              </a:rPr>
              <a:t> </a:t>
            </a:r>
            <a:r>
              <a:rPr lang="en-US" sz="2400" dirty="0" err="1">
                <a:solidFill>
                  <a:srgbClr val="704430"/>
                </a:solidFill>
                <a:latin typeface="Nunito"/>
              </a:rPr>
              <a:t>dengan</a:t>
            </a:r>
            <a:r>
              <a:rPr lang="en-US" sz="2400" dirty="0">
                <a:solidFill>
                  <a:srgbClr val="704430"/>
                </a:solidFill>
                <a:latin typeface="Nunito"/>
              </a:rPr>
              <a:t> </a:t>
            </a:r>
            <a:r>
              <a:rPr lang="en-US" sz="2400" dirty="0" err="1">
                <a:solidFill>
                  <a:srgbClr val="704430"/>
                </a:solidFill>
                <a:latin typeface="Nunito"/>
              </a:rPr>
              <a:t>gambar</a:t>
            </a:r>
            <a:r>
              <a:rPr lang="en-US" sz="2400" dirty="0">
                <a:solidFill>
                  <a:srgbClr val="704430"/>
                </a:solidFill>
                <a:latin typeface="Nunito"/>
              </a:rPr>
              <a:t> </a:t>
            </a:r>
            <a:r>
              <a:rPr lang="en-US" sz="2400" dirty="0" err="1">
                <a:solidFill>
                  <a:srgbClr val="704430"/>
                </a:solidFill>
                <a:latin typeface="Nunito"/>
              </a:rPr>
              <a:t>bebek</a:t>
            </a:r>
            <a:r>
              <a:rPr lang="en-US" sz="2400" dirty="0">
                <a:solidFill>
                  <a:srgbClr val="704430"/>
                </a:solidFill>
                <a:latin typeface="Nunito"/>
              </a:rPr>
              <a:t> yang </a:t>
            </a:r>
            <a:r>
              <a:rPr lang="en-US" sz="2400" dirty="0" err="1">
                <a:solidFill>
                  <a:srgbClr val="704430"/>
                </a:solidFill>
                <a:latin typeface="Nunito"/>
              </a:rPr>
              <a:t>diinginkan</a:t>
            </a:r>
            <a:r>
              <a:rPr lang="en-US" sz="2400" dirty="0">
                <a:solidFill>
                  <a:srgbClr val="704430"/>
                </a:solidFill>
                <a:latin typeface="Nunito"/>
              </a:rPr>
              <a:t> </a:t>
            </a:r>
            <a:r>
              <a:rPr lang="en-US" sz="2400" dirty="0" err="1">
                <a:solidFill>
                  <a:srgbClr val="704430"/>
                </a:solidFill>
                <a:latin typeface="Nunito"/>
              </a:rPr>
              <a:t>yaitu</a:t>
            </a:r>
            <a:r>
              <a:rPr lang="en-US" sz="2400" dirty="0">
                <a:solidFill>
                  <a:srgbClr val="704430"/>
                </a:solidFill>
                <a:latin typeface="Nunito"/>
              </a:rPr>
              <a:t> </a:t>
            </a:r>
            <a:r>
              <a:rPr lang="en-US" sz="2400" dirty="0" err="1">
                <a:solidFill>
                  <a:srgbClr val="704430"/>
                </a:solidFill>
                <a:latin typeface="Nunito"/>
              </a:rPr>
              <a:t>bagian</a:t>
            </a:r>
            <a:r>
              <a:rPr lang="en-US" sz="2400" dirty="0">
                <a:solidFill>
                  <a:srgbClr val="704430"/>
                </a:solidFill>
                <a:latin typeface="Nunito"/>
              </a:rPr>
              <a:t> </a:t>
            </a:r>
            <a:r>
              <a:rPr lang="en-US" sz="2400" dirty="0" err="1">
                <a:solidFill>
                  <a:srgbClr val="704430"/>
                </a:solidFill>
                <a:latin typeface="Nunito"/>
              </a:rPr>
              <a:t>atas</a:t>
            </a:r>
            <a:r>
              <a:rPr lang="en-US" sz="2400" dirty="0">
                <a:solidFill>
                  <a:srgbClr val="704430"/>
                </a:solidFill>
                <a:latin typeface="Nunito"/>
              </a:rPr>
              <a:t> </a:t>
            </a:r>
            <a:r>
              <a:rPr lang="en-US" sz="2400" dirty="0" err="1">
                <a:solidFill>
                  <a:srgbClr val="704430"/>
                </a:solidFill>
                <a:latin typeface="Nunito"/>
              </a:rPr>
              <a:t>dari</a:t>
            </a:r>
            <a:r>
              <a:rPr lang="en-US" sz="2400" dirty="0">
                <a:solidFill>
                  <a:srgbClr val="704430"/>
                </a:solidFill>
                <a:latin typeface="Nunito"/>
              </a:rPr>
              <a:t> </a:t>
            </a:r>
            <a:r>
              <a:rPr lang="en-US" sz="2400" dirty="0" err="1">
                <a:solidFill>
                  <a:srgbClr val="704430"/>
                </a:solidFill>
                <a:latin typeface="Nunito"/>
              </a:rPr>
              <a:t>gambar</a:t>
            </a:r>
            <a:r>
              <a:rPr lang="en-US" sz="2400" dirty="0">
                <a:solidFill>
                  <a:srgbClr val="704430"/>
                </a:solidFill>
                <a:latin typeface="Nunito"/>
              </a:rPr>
              <a:t> </a:t>
            </a:r>
            <a:r>
              <a:rPr lang="en-US" sz="2400" dirty="0" err="1">
                <a:solidFill>
                  <a:srgbClr val="704430"/>
                </a:solidFill>
                <a:latin typeface="Nunito"/>
              </a:rPr>
              <a:t>bebek</a:t>
            </a:r>
            <a:r>
              <a:rPr lang="en-US" sz="2400" dirty="0">
                <a:solidFill>
                  <a:srgbClr val="704430"/>
                </a:solidFill>
                <a:latin typeface="Nunito"/>
              </a:rPr>
              <a:t>.</a:t>
            </a:r>
          </a:p>
          <a:p>
            <a:pPr marL="561342" lvl="1" indent="-280671" algn="just">
              <a:lnSpc>
                <a:spcPts val="4160"/>
              </a:lnSpc>
              <a:buFont typeface="Arial"/>
              <a:buChar char="•"/>
            </a:pPr>
            <a:r>
              <a:rPr lang="en-US" sz="2400" dirty="0" err="1">
                <a:solidFill>
                  <a:srgbClr val="704430"/>
                </a:solidFill>
                <a:latin typeface="Nunito"/>
              </a:rPr>
              <a:t>Keuntungan</a:t>
            </a:r>
            <a:r>
              <a:rPr lang="en-US" sz="2400" dirty="0">
                <a:solidFill>
                  <a:srgbClr val="704430"/>
                </a:solidFill>
                <a:latin typeface="Nunito"/>
              </a:rPr>
              <a:t> </a:t>
            </a:r>
            <a:r>
              <a:rPr lang="en-US" sz="2400" dirty="0" err="1">
                <a:solidFill>
                  <a:srgbClr val="704430"/>
                </a:solidFill>
                <a:latin typeface="Nunito"/>
              </a:rPr>
              <a:t>dari</a:t>
            </a:r>
            <a:r>
              <a:rPr lang="en-US" sz="2400" dirty="0">
                <a:solidFill>
                  <a:srgbClr val="704430"/>
                </a:solidFill>
                <a:latin typeface="Nunito"/>
              </a:rPr>
              <a:t> cubic spline interpolation </a:t>
            </a:r>
            <a:r>
              <a:rPr lang="en-US" sz="2400" dirty="0" err="1">
                <a:solidFill>
                  <a:srgbClr val="704430"/>
                </a:solidFill>
                <a:latin typeface="Nunito"/>
              </a:rPr>
              <a:t>adalah</a:t>
            </a:r>
            <a:r>
              <a:rPr lang="en-US" sz="2400" dirty="0">
                <a:solidFill>
                  <a:srgbClr val="704430"/>
                </a:solidFill>
                <a:latin typeface="Nunito"/>
              </a:rPr>
              <a:t> </a:t>
            </a:r>
          </a:p>
        </p:txBody>
      </p:sp>
      <p:sp>
        <p:nvSpPr>
          <p:cNvPr id="20" name="TextBox 20"/>
          <p:cNvSpPr txBox="1"/>
          <p:nvPr/>
        </p:nvSpPr>
        <p:spPr>
          <a:xfrm>
            <a:off x="2058234" y="3950992"/>
            <a:ext cx="14712915" cy="1573508"/>
          </a:xfrm>
          <a:prstGeom prst="rect">
            <a:avLst/>
          </a:prstGeom>
        </p:spPr>
        <p:txBody>
          <a:bodyPr lIns="0" tIns="0" rIns="0" bIns="0" rtlCol="0" anchor="t">
            <a:spAutoFit/>
          </a:bodyPr>
          <a:lstStyle/>
          <a:p>
            <a:pPr marL="561342" lvl="1" indent="-280671" algn="just">
              <a:lnSpc>
                <a:spcPts val="4160"/>
              </a:lnSpc>
              <a:buFont typeface="Arial"/>
              <a:buChar char="•"/>
            </a:pPr>
            <a:r>
              <a:rPr lang="en-US" sz="2400" dirty="0" err="1">
                <a:solidFill>
                  <a:srgbClr val="704430"/>
                </a:solidFill>
                <a:latin typeface="Nunito"/>
              </a:rPr>
              <a:t>Grafik</a:t>
            </a:r>
            <a:r>
              <a:rPr lang="en-US" sz="2400" dirty="0">
                <a:solidFill>
                  <a:srgbClr val="704430"/>
                </a:solidFill>
                <a:latin typeface="Nunito"/>
              </a:rPr>
              <a:t> yang </a:t>
            </a:r>
            <a:r>
              <a:rPr lang="en-US" sz="2400" dirty="0" err="1">
                <a:solidFill>
                  <a:srgbClr val="704430"/>
                </a:solidFill>
                <a:latin typeface="Nunito"/>
              </a:rPr>
              <a:t>dihasilkan</a:t>
            </a:r>
            <a:r>
              <a:rPr lang="en-US" sz="2400" dirty="0">
                <a:solidFill>
                  <a:srgbClr val="704430"/>
                </a:solidFill>
                <a:latin typeface="Nunito"/>
              </a:rPr>
              <a:t> sangat </a:t>
            </a:r>
            <a:r>
              <a:rPr lang="en-US" sz="2400" dirty="0" err="1">
                <a:solidFill>
                  <a:srgbClr val="704430"/>
                </a:solidFill>
                <a:latin typeface="Nunito"/>
              </a:rPr>
              <a:t>halus</a:t>
            </a:r>
            <a:r>
              <a:rPr lang="en-US" sz="2400" dirty="0">
                <a:solidFill>
                  <a:srgbClr val="704430"/>
                </a:solidFill>
                <a:latin typeface="Nunito"/>
              </a:rPr>
              <a:t> dan rigid</a:t>
            </a:r>
          </a:p>
          <a:p>
            <a:pPr marL="561342" lvl="1" indent="-280671" algn="just">
              <a:lnSpc>
                <a:spcPts val="4160"/>
              </a:lnSpc>
              <a:buFont typeface="Arial"/>
              <a:buChar char="•"/>
            </a:pPr>
            <a:r>
              <a:rPr lang="en-US" sz="2400" dirty="0" err="1">
                <a:solidFill>
                  <a:srgbClr val="704430"/>
                </a:solidFill>
                <a:latin typeface="Nunito"/>
              </a:rPr>
              <a:t>Memberikan</a:t>
            </a:r>
            <a:r>
              <a:rPr lang="en-US" sz="2400" dirty="0">
                <a:solidFill>
                  <a:srgbClr val="704430"/>
                </a:solidFill>
                <a:latin typeface="Nunito"/>
              </a:rPr>
              <a:t> </a:t>
            </a:r>
            <a:r>
              <a:rPr lang="en-US" sz="2400" dirty="0" err="1">
                <a:solidFill>
                  <a:srgbClr val="704430"/>
                </a:solidFill>
                <a:latin typeface="Nunito"/>
              </a:rPr>
              <a:t>interpolasi</a:t>
            </a:r>
            <a:r>
              <a:rPr lang="en-US" sz="2400" dirty="0">
                <a:solidFill>
                  <a:srgbClr val="704430"/>
                </a:solidFill>
                <a:latin typeface="Nunito"/>
              </a:rPr>
              <a:t> yang </a:t>
            </a:r>
            <a:r>
              <a:rPr lang="en-US" sz="2400" dirty="0" err="1">
                <a:solidFill>
                  <a:srgbClr val="704430"/>
                </a:solidFill>
                <a:latin typeface="Nunito"/>
              </a:rPr>
              <a:t>stabil</a:t>
            </a:r>
            <a:r>
              <a:rPr lang="en-US" sz="2400" dirty="0">
                <a:solidFill>
                  <a:srgbClr val="704430"/>
                </a:solidFill>
                <a:latin typeface="Nunito"/>
              </a:rPr>
              <a:t> dan </a:t>
            </a:r>
            <a:r>
              <a:rPr lang="en-US" sz="2400" dirty="0" err="1">
                <a:solidFill>
                  <a:srgbClr val="704430"/>
                </a:solidFill>
                <a:latin typeface="Nunito"/>
              </a:rPr>
              <a:t>cepat</a:t>
            </a:r>
            <a:r>
              <a:rPr lang="en-US" sz="2400" dirty="0">
                <a:solidFill>
                  <a:srgbClr val="704430"/>
                </a:solidFill>
                <a:latin typeface="Nunito"/>
              </a:rPr>
              <a:t> </a:t>
            </a:r>
            <a:r>
              <a:rPr lang="en-US" sz="2400" dirty="0" err="1">
                <a:solidFill>
                  <a:srgbClr val="704430"/>
                </a:solidFill>
                <a:latin typeface="Nunito"/>
              </a:rPr>
              <a:t>untuk</a:t>
            </a:r>
            <a:r>
              <a:rPr lang="en-US" sz="2400" dirty="0">
                <a:solidFill>
                  <a:srgbClr val="704430"/>
                </a:solidFill>
                <a:latin typeface="Nunito"/>
              </a:rPr>
              <a:t> data </a:t>
            </a:r>
            <a:r>
              <a:rPr lang="en-US" sz="2400" dirty="0" err="1">
                <a:solidFill>
                  <a:srgbClr val="704430"/>
                </a:solidFill>
                <a:latin typeface="Nunito"/>
              </a:rPr>
              <a:t>dengan</a:t>
            </a:r>
            <a:r>
              <a:rPr lang="en-US" sz="2400" dirty="0">
                <a:solidFill>
                  <a:srgbClr val="704430"/>
                </a:solidFill>
                <a:latin typeface="Nunito"/>
              </a:rPr>
              <a:t> </a:t>
            </a:r>
            <a:r>
              <a:rPr lang="en-US" sz="2400" dirty="0" err="1">
                <a:solidFill>
                  <a:srgbClr val="704430"/>
                </a:solidFill>
                <a:latin typeface="Nunito"/>
              </a:rPr>
              <a:t>jumlah</a:t>
            </a:r>
            <a:r>
              <a:rPr lang="en-US" sz="2400" dirty="0">
                <a:solidFill>
                  <a:srgbClr val="704430"/>
                </a:solidFill>
                <a:latin typeface="Nunito"/>
              </a:rPr>
              <a:t> yang </a:t>
            </a:r>
            <a:r>
              <a:rPr lang="en-US" sz="2400" dirty="0" err="1">
                <a:solidFill>
                  <a:srgbClr val="704430"/>
                </a:solidFill>
                <a:latin typeface="Nunito"/>
              </a:rPr>
              <a:t>besar</a:t>
            </a:r>
            <a:endParaRPr lang="en-US" sz="2400" dirty="0">
              <a:solidFill>
                <a:srgbClr val="704430"/>
              </a:solidFill>
              <a:latin typeface="Nunito"/>
            </a:endParaRPr>
          </a:p>
          <a:p>
            <a:pPr marL="561342" lvl="1" indent="-280671" algn="just">
              <a:lnSpc>
                <a:spcPts val="4160"/>
              </a:lnSpc>
              <a:buFont typeface="Arial"/>
              <a:buChar char="•"/>
            </a:pPr>
            <a:r>
              <a:rPr lang="en-US" sz="2400" dirty="0" err="1">
                <a:solidFill>
                  <a:srgbClr val="704430"/>
                </a:solidFill>
                <a:latin typeface="Nunito"/>
              </a:rPr>
              <a:t>Dapat</a:t>
            </a:r>
            <a:r>
              <a:rPr lang="en-US" sz="2400" dirty="0">
                <a:solidFill>
                  <a:srgbClr val="704430"/>
                </a:solidFill>
                <a:latin typeface="Nunito"/>
              </a:rPr>
              <a:t> </a:t>
            </a:r>
            <a:r>
              <a:rPr lang="en-US" sz="2400" dirty="0" err="1">
                <a:solidFill>
                  <a:srgbClr val="704430"/>
                </a:solidFill>
                <a:latin typeface="Nunito"/>
              </a:rPr>
              <a:t>menginterpolasi</a:t>
            </a:r>
            <a:r>
              <a:rPr lang="en-US" sz="2400" dirty="0">
                <a:solidFill>
                  <a:srgbClr val="704430"/>
                </a:solidFill>
                <a:latin typeface="Nunito"/>
              </a:rPr>
              <a:t> data yang </a:t>
            </a:r>
            <a:r>
              <a:rPr lang="en-US" sz="2400" dirty="0" err="1">
                <a:solidFill>
                  <a:srgbClr val="704430"/>
                </a:solidFill>
                <a:latin typeface="Nunito"/>
              </a:rPr>
              <a:t>tidak</a:t>
            </a:r>
            <a:r>
              <a:rPr lang="en-US" sz="2400" dirty="0">
                <a:solidFill>
                  <a:srgbClr val="704430"/>
                </a:solidFill>
                <a:latin typeface="Nunito"/>
              </a:rPr>
              <a:t> </a:t>
            </a:r>
            <a:r>
              <a:rPr lang="en-US" sz="2400" dirty="0" err="1">
                <a:solidFill>
                  <a:srgbClr val="704430"/>
                </a:solidFill>
                <a:latin typeface="Nunito"/>
              </a:rPr>
              <a:t>teratur</a:t>
            </a:r>
            <a:endParaRPr lang="en-US" sz="2400" dirty="0">
              <a:solidFill>
                <a:srgbClr val="704430"/>
              </a:solidFill>
              <a:latin typeface="Nunito"/>
            </a:endParaRPr>
          </a:p>
        </p:txBody>
      </p:sp>
      <p:sp>
        <p:nvSpPr>
          <p:cNvPr id="21" name="TextBox 21"/>
          <p:cNvSpPr txBox="1"/>
          <p:nvPr/>
        </p:nvSpPr>
        <p:spPr>
          <a:xfrm>
            <a:off x="1756441" y="5524500"/>
            <a:ext cx="14712915" cy="496290"/>
          </a:xfrm>
          <a:prstGeom prst="rect">
            <a:avLst/>
          </a:prstGeom>
        </p:spPr>
        <p:txBody>
          <a:bodyPr lIns="0" tIns="0" rIns="0" bIns="0" rtlCol="0" anchor="t">
            <a:spAutoFit/>
          </a:bodyPr>
          <a:lstStyle/>
          <a:p>
            <a:pPr marL="561342" lvl="1" indent="-280671" algn="just">
              <a:lnSpc>
                <a:spcPts val="4160"/>
              </a:lnSpc>
              <a:buFont typeface="Arial"/>
              <a:buChar char="•"/>
            </a:pPr>
            <a:r>
              <a:rPr lang="en-US" sz="2400" dirty="0" err="1">
                <a:solidFill>
                  <a:srgbClr val="704430"/>
                </a:solidFill>
                <a:latin typeface="Nunito"/>
              </a:rPr>
              <a:t>Kelemahan</a:t>
            </a:r>
            <a:r>
              <a:rPr lang="en-US" sz="2400" dirty="0">
                <a:solidFill>
                  <a:srgbClr val="704430"/>
                </a:solidFill>
                <a:latin typeface="Nunito"/>
              </a:rPr>
              <a:t> </a:t>
            </a:r>
            <a:r>
              <a:rPr lang="en-US" sz="2400" dirty="0" err="1">
                <a:solidFill>
                  <a:srgbClr val="704430"/>
                </a:solidFill>
                <a:latin typeface="Nunito"/>
              </a:rPr>
              <a:t>dari</a:t>
            </a:r>
            <a:r>
              <a:rPr lang="en-US" sz="2400" dirty="0">
                <a:solidFill>
                  <a:srgbClr val="704430"/>
                </a:solidFill>
                <a:latin typeface="Nunito"/>
              </a:rPr>
              <a:t> cubic spline interpolation </a:t>
            </a:r>
            <a:r>
              <a:rPr lang="en-US" sz="2400" dirty="0" err="1">
                <a:solidFill>
                  <a:srgbClr val="704430"/>
                </a:solidFill>
                <a:latin typeface="Nunito"/>
              </a:rPr>
              <a:t>adalah</a:t>
            </a:r>
            <a:r>
              <a:rPr lang="en-US" sz="2400" dirty="0">
                <a:solidFill>
                  <a:srgbClr val="704430"/>
                </a:solidFill>
                <a:latin typeface="Nunito"/>
              </a:rPr>
              <a:t> </a:t>
            </a:r>
          </a:p>
        </p:txBody>
      </p:sp>
      <p:sp>
        <p:nvSpPr>
          <p:cNvPr id="22" name="TextBox 22"/>
          <p:cNvSpPr txBox="1"/>
          <p:nvPr/>
        </p:nvSpPr>
        <p:spPr>
          <a:xfrm>
            <a:off x="2003698" y="6127472"/>
            <a:ext cx="14712915" cy="1997074"/>
          </a:xfrm>
          <a:prstGeom prst="rect">
            <a:avLst/>
          </a:prstGeom>
        </p:spPr>
        <p:txBody>
          <a:bodyPr lIns="0" tIns="0" rIns="0" bIns="0" rtlCol="0" anchor="t">
            <a:spAutoFit/>
          </a:bodyPr>
          <a:lstStyle/>
          <a:p>
            <a:pPr marL="539753" lvl="1" indent="-269876" algn="just">
              <a:lnSpc>
                <a:spcPts val="4000"/>
              </a:lnSpc>
              <a:buFont typeface="Arial"/>
              <a:buChar char="•"/>
            </a:pPr>
            <a:r>
              <a:rPr lang="en-US" sz="2400" dirty="0">
                <a:solidFill>
                  <a:srgbClr val="704430"/>
                </a:solidFill>
                <a:latin typeface="Nunito"/>
              </a:rPr>
              <a:t>Kurang </a:t>
            </a:r>
            <a:r>
              <a:rPr lang="en-US" sz="2400" dirty="0" err="1">
                <a:solidFill>
                  <a:srgbClr val="704430"/>
                </a:solidFill>
                <a:latin typeface="Nunito"/>
              </a:rPr>
              <a:t>efektif</a:t>
            </a:r>
            <a:r>
              <a:rPr lang="en-US" sz="2400" dirty="0">
                <a:solidFill>
                  <a:srgbClr val="704430"/>
                </a:solidFill>
                <a:latin typeface="Nunito"/>
              </a:rPr>
              <a:t> </a:t>
            </a:r>
            <a:r>
              <a:rPr lang="en-US" sz="2400" dirty="0" err="1">
                <a:solidFill>
                  <a:srgbClr val="704430"/>
                </a:solidFill>
                <a:latin typeface="Nunito"/>
              </a:rPr>
              <a:t>dalam</a:t>
            </a:r>
            <a:r>
              <a:rPr lang="en-US" sz="2400" dirty="0">
                <a:solidFill>
                  <a:srgbClr val="704430"/>
                </a:solidFill>
                <a:latin typeface="Nunito"/>
              </a:rPr>
              <a:t> </a:t>
            </a:r>
            <a:r>
              <a:rPr lang="en-US" sz="2400" dirty="0" err="1">
                <a:solidFill>
                  <a:srgbClr val="704430"/>
                </a:solidFill>
                <a:latin typeface="Nunito"/>
              </a:rPr>
              <a:t>dimensi</a:t>
            </a:r>
            <a:r>
              <a:rPr lang="en-US" sz="2400" dirty="0">
                <a:solidFill>
                  <a:srgbClr val="704430"/>
                </a:solidFill>
                <a:latin typeface="Nunito"/>
              </a:rPr>
              <a:t> yang </a:t>
            </a:r>
            <a:r>
              <a:rPr lang="en-US" sz="2400" dirty="0" err="1">
                <a:solidFill>
                  <a:srgbClr val="704430"/>
                </a:solidFill>
                <a:latin typeface="Nunito"/>
              </a:rPr>
              <a:t>tinggi</a:t>
            </a:r>
            <a:r>
              <a:rPr lang="en-US" sz="2400" dirty="0">
                <a:solidFill>
                  <a:srgbClr val="704430"/>
                </a:solidFill>
                <a:latin typeface="Nunito"/>
              </a:rPr>
              <a:t>, </a:t>
            </a:r>
            <a:r>
              <a:rPr lang="en-US" sz="2400" dirty="0" err="1">
                <a:solidFill>
                  <a:srgbClr val="704430"/>
                </a:solidFill>
                <a:latin typeface="Nunito"/>
              </a:rPr>
              <a:t>karena</a:t>
            </a:r>
            <a:r>
              <a:rPr lang="en-US" sz="2400" dirty="0">
                <a:solidFill>
                  <a:srgbClr val="704430"/>
                </a:solidFill>
                <a:latin typeface="Nunito"/>
              </a:rPr>
              <a:t> </a:t>
            </a:r>
            <a:r>
              <a:rPr lang="en-US" sz="2400" dirty="0" err="1">
                <a:solidFill>
                  <a:srgbClr val="704430"/>
                </a:solidFill>
                <a:latin typeface="Nunito"/>
              </a:rPr>
              <a:t>kompleksitasnya</a:t>
            </a:r>
            <a:r>
              <a:rPr lang="en-US" sz="2400" dirty="0">
                <a:solidFill>
                  <a:srgbClr val="704430"/>
                </a:solidFill>
                <a:latin typeface="Nunito"/>
              </a:rPr>
              <a:t> </a:t>
            </a:r>
            <a:r>
              <a:rPr lang="en-US" sz="2400" dirty="0" err="1">
                <a:solidFill>
                  <a:srgbClr val="704430"/>
                </a:solidFill>
                <a:latin typeface="Nunito"/>
              </a:rPr>
              <a:t>meningkat</a:t>
            </a:r>
            <a:endParaRPr lang="en-US" sz="2400" dirty="0">
              <a:solidFill>
                <a:srgbClr val="704430"/>
              </a:solidFill>
              <a:latin typeface="Nunito"/>
            </a:endParaRPr>
          </a:p>
          <a:p>
            <a:pPr marL="539753" lvl="1" indent="-269876" algn="just">
              <a:lnSpc>
                <a:spcPts val="4000"/>
              </a:lnSpc>
              <a:buFont typeface="Arial"/>
              <a:buChar char="•"/>
            </a:pPr>
            <a:r>
              <a:rPr lang="en-US" sz="2400" dirty="0" err="1">
                <a:solidFill>
                  <a:srgbClr val="704430"/>
                </a:solidFill>
                <a:latin typeface="Nunito"/>
              </a:rPr>
              <a:t>Tidak</a:t>
            </a:r>
            <a:r>
              <a:rPr lang="en-US" sz="2400" dirty="0">
                <a:solidFill>
                  <a:srgbClr val="704430"/>
                </a:solidFill>
                <a:latin typeface="Nunito"/>
              </a:rPr>
              <a:t> </a:t>
            </a:r>
            <a:r>
              <a:rPr lang="en-US" sz="2400" dirty="0" err="1">
                <a:solidFill>
                  <a:srgbClr val="704430"/>
                </a:solidFill>
                <a:latin typeface="Nunito"/>
              </a:rPr>
              <a:t>selalu</a:t>
            </a:r>
            <a:r>
              <a:rPr lang="en-US" sz="2400" dirty="0">
                <a:solidFill>
                  <a:srgbClr val="704430"/>
                </a:solidFill>
                <a:latin typeface="Nunito"/>
              </a:rPr>
              <a:t> </a:t>
            </a:r>
            <a:r>
              <a:rPr lang="en-US" sz="2400" dirty="0" err="1">
                <a:solidFill>
                  <a:srgbClr val="704430"/>
                </a:solidFill>
                <a:latin typeface="Nunito"/>
              </a:rPr>
              <a:t>memberikan</a:t>
            </a:r>
            <a:r>
              <a:rPr lang="en-US" sz="2400" dirty="0">
                <a:solidFill>
                  <a:srgbClr val="704430"/>
                </a:solidFill>
                <a:latin typeface="Nunito"/>
              </a:rPr>
              <a:t> </a:t>
            </a:r>
            <a:r>
              <a:rPr lang="en-US" sz="2400" dirty="0" err="1">
                <a:solidFill>
                  <a:srgbClr val="704430"/>
                </a:solidFill>
                <a:latin typeface="Nunito"/>
              </a:rPr>
              <a:t>hasil</a:t>
            </a:r>
            <a:r>
              <a:rPr lang="en-US" sz="2400" dirty="0">
                <a:solidFill>
                  <a:srgbClr val="704430"/>
                </a:solidFill>
                <a:latin typeface="Nunito"/>
              </a:rPr>
              <a:t> yang </a:t>
            </a:r>
            <a:r>
              <a:rPr lang="en-US" sz="2400" dirty="0" err="1">
                <a:solidFill>
                  <a:srgbClr val="704430"/>
                </a:solidFill>
                <a:latin typeface="Nunito"/>
              </a:rPr>
              <a:t>baik</a:t>
            </a:r>
            <a:r>
              <a:rPr lang="en-US" sz="2400" dirty="0">
                <a:solidFill>
                  <a:srgbClr val="704430"/>
                </a:solidFill>
                <a:latin typeface="Nunito"/>
              </a:rPr>
              <a:t> pada </a:t>
            </a:r>
            <a:r>
              <a:rPr lang="en-US" sz="2400" dirty="0" err="1">
                <a:solidFill>
                  <a:srgbClr val="704430"/>
                </a:solidFill>
                <a:latin typeface="Nunito"/>
              </a:rPr>
              <a:t>batas</a:t>
            </a:r>
            <a:r>
              <a:rPr lang="en-US" sz="2400" dirty="0">
                <a:solidFill>
                  <a:srgbClr val="704430"/>
                </a:solidFill>
                <a:latin typeface="Nunito"/>
              </a:rPr>
              <a:t> interval</a:t>
            </a:r>
          </a:p>
          <a:p>
            <a:pPr marL="539753" lvl="1" indent="-269876" algn="just">
              <a:lnSpc>
                <a:spcPts val="4000"/>
              </a:lnSpc>
              <a:buFont typeface="Arial"/>
              <a:buChar char="•"/>
            </a:pPr>
            <a:r>
              <a:rPr lang="en-US" sz="2400" dirty="0" err="1">
                <a:solidFill>
                  <a:srgbClr val="704430"/>
                </a:solidFill>
                <a:latin typeface="Nunito"/>
              </a:rPr>
              <a:t>Sensitif</a:t>
            </a:r>
            <a:r>
              <a:rPr lang="en-US" sz="2400" dirty="0">
                <a:solidFill>
                  <a:srgbClr val="704430"/>
                </a:solidFill>
                <a:latin typeface="Nunito"/>
              </a:rPr>
              <a:t> </a:t>
            </a:r>
            <a:r>
              <a:rPr lang="en-US" sz="2400" dirty="0" err="1">
                <a:solidFill>
                  <a:srgbClr val="704430"/>
                </a:solidFill>
                <a:latin typeface="Nunito"/>
              </a:rPr>
              <a:t>terhadap</a:t>
            </a:r>
            <a:r>
              <a:rPr lang="en-US" sz="2400" dirty="0">
                <a:solidFill>
                  <a:srgbClr val="704430"/>
                </a:solidFill>
                <a:latin typeface="Nunito"/>
              </a:rPr>
              <a:t> </a:t>
            </a:r>
            <a:r>
              <a:rPr lang="en-US" sz="2400" dirty="0" err="1">
                <a:solidFill>
                  <a:srgbClr val="704430"/>
                </a:solidFill>
                <a:latin typeface="Nunito"/>
              </a:rPr>
              <a:t>Pencilan</a:t>
            </a:r>
            <a:endParaRPr lang="en-US" sz="2400" dirty="0">
              <a:solidFill>
                <a:srgbClr val="704430"/>
              </a:solidFill>
              <a:latin typeface="Nunito"/>
            </a:endParaRPr>
          </a:p>
          <a:p>
            <a:pPr marL="539753" lvl="1" indent="-269876" algn="just">
              <a:lnSpc>
                <a:spcPts val="4000"/>
              </a:lnSpc>
              <a:buFont typeface="Arial"/>
              <a:buChar char="•"/>
            </a:pPr>
            <a:r>
              <a:rPr lang="en-US" sz="2400" dirty="0" err="1">
                <a:solidFill>
                  <a:srgbClr val="704430"/>
                </a:solidFill>
                <a:latin typeface="Nunito"/>
              </a:rPr>
              <a:t>Metode</a:t>
            </a:r>
            <a:r>
              <a:rPr lang="en-US" sz="2400" dirty="0">
                <a:solidFill>
                  <a:srgbClr val="704430"/>
                </a:solidFill>
                <a:latin typeface="Nunito"/>
              </a:rPr>
              <a:t> cubic spline </a:t>
            </a:r>
            <a:r>
              <a:rPr lang="en-US" sz="2400" dirty="0" err="1">
                <a:solidFill>
                  <a:srgbClr val="704430"/>
                </a:solidFill>
                <a:latin typeface="Nunito"/>
              </a:rPr>
              <a:t>memerlukan</a:t>
            </a:r>
            <a:r>
              <a:rPr lang="en-US" sz="2400" dirty="0">
                <a:solidFill>
                  <a:srgbClr val="704430"/>
                </a:solidFill>
                <a:latin typeface="Nunito"/>
              </a:rPr>
              <a:t> </a:t>
            </a:r>
            <a:r>
              <a:rPr lang="en-US" sz="2400" dirty="0" err="1">
                <a:solidFill>
                  <a:srgbClr val="704430"/>
                </a:solidFill>
                <a:latin typeface="Nunito"/>
              </a:rPr>
              <a:t>persiapan</a:t>
            </a:r>
            <a:r>
              <a:rPr lang="en-US" sz="2400" dirty="0">
                <a:solidFill>
                  <a:srgbClr val="704430"/>
                </a:solidFill>
                <a:latin typeface="Nunito"/>
              </a:rPr>
              <a:t> data yang </a:t>
            </a:r>
            <a:r>
              <a:rPr lang="en-US" sz="2400" dirty="0" err="1">
                <a:solidFill>
                  <a:srgbClr val="704430"/>
                </a:solidFill>
                <a:latin typeface="Nunito"/>
              </a:rPr>
              <a:t>rumit</a:t>
            </a:r>
            <a:r>
              <a:rPr lang="en-US" sz="2400" dirty="0">
                <a:solidFill>
                  <a:srgbClr val="704430"/>
                </a:solidFill>
                <a:latin typeface="Nunito"/>
              </a:rPr>
              <a:t> dan </a:t>
            </a:r>
            <a:r>
              <a:rPr lang="en-US" sz="2400" dirty="0" err="1">
                <a:solidFill>
                  <a:srgbClr val="704430"/>
                </a:solidFill>
                <a:latin typeface="Nunito"/>
              </a:rPr>
              <a:t>waktu</a:t>
            </a:r>
            <a:r>
              <a:rPr lang="en-US" sz="2400" dirty="0">
                <a:solidFill>
                  <a:srgbClr val="704430"/>
                </a:solidFill>
                <a:latin typeface="Nunito"/>
              </a:rPr>
              <a:t> </a:t>
            </a:r>
            <a:r>
              <a:rPr lang="en-US" sz="2400" dirty="0" err="1">
                <a:solidFill>
                  <a:srgbClr val="704430"/>
                </a:solidFill>
                <a:latin typeface="Nunito"/>
              </a:rPr>
              <a:t>komputasi</a:t>
            </a:r>
            <a:r>
              <a:rPr lang="en-US" sz="2400" dirty="0">
                <a:solidFill>
                  <a:srgbClr val="704430"/>
                </a:solidFill>
                <a:latin typeface="Nunito"/>
              </a:rPr>
              <a:t> yang </a:t>
            </a:r>
            <a:r>
              <a:rPr lang="en-US" sz="2400" dirty="0" err="1">
                <a:solidFill>
                  <a:srgbClr val="704430"/>
                </a:solidFill>
                <a:latin typeface="Nunito"/>
              </a:rPr>
              <a:t>cukup</a:t>
            </a:r>
            <a:r>
              <a:rPr lang="en-US" sz="2400" dirty="0">
                <a:solidFill>
                  <a:srgbClr val="704430"/>
                </a:solidFill>
                <a:latin typeface="Nunito"/>
              </a:rPr>
              <a:t> lama.</a:t>
            </a:r>
          </a:p>
        </p:txBody>
      </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4732447" y="7793811"/>
            <a:ext cx="4381002" cy="24931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1475965" y="397947"/>
            <a:ext cx="8115300" cy="7715224"/>
            <a:chOff x="0" y="0"/>
            <a:chExt cx="6257311" cy="5948832"/>
          </a:xfrm>
        </p:grpSpPr>
        <p:sp>
          <p:nvSpPr>
            <p:cNvPr id="4" name="Freeform 4"/>
            <p:cNvSpPr/>
            <p:nvPr/>
          </p:nvSpPr>
          <p:spPr>
            <a:xfrm>
              <a:off x="92710" y="106680"/>
              <a:ext cx="6153170" cy="5829452"/>
            </a:xfrm>
            <a:custGeom>
              <a:avLst/>
              <a:gdLst/>
              <a:ahLst/>
              <a:cxnLst/>
              <a:rect l="l" t="t" r="r" b="b"/>
              <a:pathLst>
                <a:path w="6153170" h="5829452">
                  <a:moveTo>
                    <a:pt x="6126500" y="5640222"/>
                  </a:moveTo>
                  <a:cubicBezTo>
                    <a:pt x="6126500" y="5727852"/>
                    <a:pt x="6050300" y="5798972"/>
                    <a:pt x="5969020" y="5798972"/>
                  </a:cubicBezTo>
                  <a:lnTo>
                    <a:pt x="66040" y="5798972"/>
                  </a:lnTo>
                  <a:cubicBezTo>
                    <a:pt x="43180" y="5798972"/>
                    <a:pt x="20320" y="5793892"/>
                    <a:pt x="0" y="5785002"/>
                  </a:cubicBezTo>
                  <a:cubicBezTo>
                    <a:pt x="26670" y="5812942"/>
                    <a:pt x="63500" y="5829452"/>
                    <a:pt x="133345" y="5829452"/>
                  </a:cubicBezTo>
                  <a:lnTo>
                    <a:pt x="6007120" y="5829452"/>
                  </a:lnTo>
                  <a:cubicBezTo>
                    <a:pt x="6087131" y="5829452"/>
                    <a:pt x="6153170" y="5763412"/>
                    <a:pt x="6153170" y="5683402"/>
                  </a:cubicBezTo>
                  <a:lnTo>
                    <a:pt x="6153170" y="95250"/>
                  </a:lnTo>
                  <a:cubicBezTo>
                    <a:pt x="6153170" y="58420"/>
                    <a:pt x="6139200" y="25400"/>
                    <a:pt x="6117611" y="0"/>
                  </a:cubicBezTo>
                  <a:cubicBezTo>
                    <a:pt x="6123961" y="16510"/>
                    <a:pt x="6126500" y="34290"/>
                    <a:pt x="6126500" y="52070"/>
                  </a:cubicBezTo>
                  <a:lnTo>
                    <a:pt x="6126500" y="5640222"/>
                  </a:lnTo>
                  <a:lnTo>
                    <a:pt x="6126500" y="5640222"/>
                  </a:lnTo>
                  <a:close/>
                </a:path>
              </a:pathLst>
            </a:custGeom>
            <a:solidFill>
              <a:srgbClr val="704430"/>
            </a:solidFill>
          </p:spPr>
        </p:sp>
        <p:sp>
          <p:nvSpPr>
            <p:cNvPr id="5" name="Freeform 5"/>
            <p:cNvSpPr/>
            <p:nvPr/>
          </p:nvSpPr>
          <p:spPr>
            <a:xfrm>
              <a:off x="12700" y="12700"/>
              <a:ext cx="6192541" cy="5880252"/>
            </a:xfrm>
            <a:custGeom>
              <a:avLst/>
              <a:gdLst/>
              <a:ahLst/>
              <a:cxnLst/>
              <a:rect l="l" t="t" r="r" b="b"/>
              <a:pathLst>
                <a:path w="6192541" h="5880252">
                  <a:moveTo>
                    <a:pt x="146050" y="5880252"/>
                  </a:moveTo>
                  <a:lnTo>
                    <a:pt x="6046491" y="5880252"/>
                  </a:lnTo>
                  <a:cubicBezTo>
                    <a:pt x="6126500" y="5880252"/>
                    <a:pt x="6192541" y="5814212"/>
                    <a:pt x="6192541" y="5734202"/>
                  </a:cubicBezTo>
                  <a:lnTo>
                    <a:pt x="6192541" y="146050"/>
                  </a:lnTo>
                  <a:cubicBezTo>
                    <a:pt x="6192541" y="66040"/>
                    <a:pt x="6126500" y="0"/>
                    <a:pt x="6046491" y="0"/>
                  </a:cubicBezTo>
                  <a:lnTo>
                    <a:pt x="146050" y="0"/>
                  </a:lnTo>
                  <a:cubicBezTo>
                    <a:pt x="66040" y="0"/>
                    <a:pt x="0" y="66040"/>
                    <a:pt x="0" y="146050"/>
                  </a:cubicBezTo>
                  <a:lnTo>
                    <a:pt x="0" y="5734202"/>
                  </a:lnTo>
                  <a:cubicBezTo>
                    <a:pt x="0" y="5815482"/>
                    <a:pt x="66040" y="5880252"/>
                    <a:pt x="146050" y="5880252"/>
                  </a:cubicBezTo>
                  <a:close/>
                </a:path>
              </a:pathLst>
            </a:custGeom>
            <a:solidFill>
              <a:srgbClr val="FFF3ED"/>
            </a:solidFill>
          </p:spPr>
        </p:sp>
        <p:sp>
          <p:nvSpPr>
            <p:cNvPr id="6" name="Freeform 6"/>
            <p:cNvSpPr/>
            <p:nvPr/>
          </p:nvSpPr>
          <p:spPr>
            <a:xfrm>
              <a:off x="0" y="0"/>
              <a:ext cx="6257311" cy="5948832"/>
            </a:xfrm>
            <a:custGeom>
              <a:avLst/>
              <a:gdLst/>
              <a:ahLst/>
              <a:cxnLst/>
              <a:rect l="l" t="t" r="r" b="b"/>
              <a:pathLst>
                <a:path w="6257311" h="5948832">
                  <a:moveTo>
                    <a:pt x="6193811" y="74930"/>
                  </a:moveTo>
                  <a:cubicBezTo>
                    <a:pt x="6165871" y="30480"/>
                    <a:pt x="6116341" y="0"/>
                    <a:pt x="6059191" y="0"/>
                  </a:cubicBezTo>
                  <a:lnTo>
                    <a:pt x="158750" y="0"/>
                  </a:lnTo>
                  <a:cubicBezTo>
                    <a:pt x="71120" y="0"/>
                    <a:pt x="0" y="71120"/>
                    <a:pt x="0" y="158750"/>
                  </a:cubicBezTo>
                  <a:lnTo>
                    <a:pt x="0" y="5746902"/>
                  </a:lnTo>
                  <a:cubicBezTo>
                    <a:pt x="0" y="5798972"/>
                    <a:pt x="25400" y="5844692"/>
                    <a:pt x="63500" y="5873902"/>
                  </a:cubicBezTo>
                  <a:cubicBezTo>
                    <a:pt x="91440" y="5918352"/>
                    <a:pt x="140970" y="5948832"/>
                    <a:pt x="231882" y="5948832"/>
                  </a:cubicBezTo>
                  <a:lnTo>
                    <a:pt x="6098561" y="5948832"/>
                  </a:lnTo>
                  <a:cubicBezTo>
                    <a:pt x="6186191" y="5948832"/>
                    <a:pt x="6257311" y="5877712"/>
                    <a:pt x="6257311" y="5790082"/>
                  </a:cubicBezTo>
                  <a:lnTo>
                    <a:pt x="6257311" y="201930"/>
                  </a:lnTo>
                  <a:cubicBezTo>
                    <a:pt x="6257310" y="149860"/>
                    <a:pt x="6231910" y="104140"/>
                    <a:pt x="6193811" y="74930"/>
                  </a:cubicBezTo>
                  <a:close/>
                  <a:moveTo>
                    <a:pt x="12700" y="5746902"/>
                  </a:moveTo>
                  <a:lnTo>
                    <a:pt x="12700" y="158750"/>
                  </a:lnTo>
                  <a:cubicBezTo>
                    <a:pt x="12700" y="78740"/>
                    <a:pt x="78740" y="12700"/>
                    <a:pt x="158750" y="12700"/>
                  </a:cubicBezTo>
                  <a:lnTo>
                    <a:pt x="6059191" y="12700"/>
                  </a:lnTo>
                  <a:cubicBezTo>
                    <a:pt x="6139200" y="12700"/>
                    <a:pt x="6205241" y="78740"/>
                    <a:pt x="6205241" y="158750"/>
                  </a:cubicBezTo>
                  <a:lnTo>
                    <a:pt x="6205241" y="5746902"/>
                  </a:lnTo>
                  <a:cubicBezTo>
                    <a:pt x="6205241" y="5826912"/>
                    <a:pt x="6139200" y="5892952"/>
                    <a:pt x="6059191" y="5892952"/>
                  </a:cubicBezTo>
                  <a:lnTo>
                    <a:pt x="158750" y="5892952"/>
                  </a:lnTo>
                  <a:cubicBezTo>
                    <a:pt x="78740" y="5892952"/>
                    <a:pt x="12700" y="5828182"/>
                    <a:pt x="12700" y="5746902"/>
                  </a:cubicBezTo>
                  <a:close/>
                  <a:moveTo>
                    <a:pt x="6245880" y="5790082"/>
                  </a:moveTo>
                  <a:cubicBezTo>
                    <a:pt x="6245880" y="5870092"/>
                    <a:pt x="6178571" y="5936132"/>
                    <a:pt x="6098561" y="5936132"/>
                  </a:cubicBezTo>
                  <a:lnTo>
                    <a:pt x="231882" y="5936132"/>
                  </a:lnTo>
                  <a:cubicBezTo>
                    <a:pt x="157480" y="5936132"/>
                    <a:pt x="120650" y="5919622"/>
                    <a:pt x="93980" y="5891682"/>
                  </a:cubicBezTo>
                  <a:cubicBezTo>
                    <a:pt x="114300" y="5900572"/>
                    <a:pt x="135890" y="5905652"/>
                    <a:pt x="160020" y="5905652"/>
                  </a:cubicBezTo>
                  <a:lnTo>
                    <a:pt x="6060461" y="5905652"/>
                  </a:lnTo>
                  <a:cubicBezTo>
                    <a:pt x="6148091" y="5905652"/>
                    <a:pt x="6219211" y="5834532"/>
                    <a:pt x="6219211" y="5746902"/>
                  </a:cubicBezTo>
                  <a:lnTo>
                    <a:pt x="6219211" y="158750"/>
                  </a:lnTo>
                  <a:cubicBezTo>
                    <a:pt x="6219211" y="140970"/>
                    <a:pt x="6215400" y="123190"/>
                    <a:pt x="6210321" y="106680"/>
                  </a:cubicBezTo>
                  <a:cubicBezTo>
                    <a:pt x="6231911" y="132080"/>
                    <a:pt x="6245880" y="165100"/>
                    <a:pt x="6245880" y="201930"/>
                  </a:cubicBezTo>
                  <a:lnTo>
                    <a:pt x="6245880" y="5790082"/>
                  </a:lnTo>
                  <a:cubicBezTo>
                    <a:pt x="6245880" y="5790082"/>
                    <a:pt x="6245880" y="5790082"/>
                    <a:pt x="6245880" y="5790082"/>
                  </a:cubicBezTo>
                  <a:close/>
                </a:path>
              </a:pathLst>
            </a:custGeom>
            <a:solidFill>
              <a:srgbClr val="704430"/>
            </a:solidFill>
          </p:spPr>
        </p:sp>
      </p:grpSp>
      <p:grpSp>
        <p:nvGrpSpPr>
          <p:cNvPr id="7" name="Group 7"/>
          <p:cNvGrpSpPr/>
          <p:nvPr/>
        </p:nvGrpSpPr>
        <p:grpSpPr>
          <a:xfrm>
            <a:off x="10217435" y="397947"/>
            <a:ext cx="6564782" cy="4554554"/>
            <a:chOff x="0" y="0"/>
            <a:chExt cx="5061782" cy="3511794"/>
          </a:xfrm>
        </p:grpSpPr>
        <p:sp>
          <p:nvSpPr>
            <p:cNvPr id="8" name="Freeform 8"/>
            <p:cNvSpPr/>
            <p:nvPr/>
          </p:nvSpPr>
          <p:spPr>
            <a:xfrm>
              <a:off x="92710" y="106680"/>
              <a:ext cx="4957642" cy="3392414"/>
            </a:xfrm>
            <a:custGeom>
              <a:avLst/>
              <a:gdLst/>
              <a:ahLst/>
              <a:cxnLst/>
              <a:rect l="l" t="t" r="r" b="b"/>
              <a:pathLst>
                <a:path w="4957642" h="3392414">
                  <a:moveTo>
                    <a:pt x="4930972" y="3203184"/>
                  </a:moveTo>
                  <a:cubicBezTo>
                    <a:pt x="4930972" y="3290814"/>
                    <a:pt x="4854772" y="3361934"/>
                    <a:pt x="4773492" y="3361934"/>
                  </a:cubicBezTo>
                  <a:lnTo>
                    <a:pt x="66040" y="3361934"/>
                  </a:lnTo>
                  <a:cubicBezTo>
                    <a:pt x="43180" y="3361934"/>
                    <a:pt x="20320" y="3356854"/>
                    <a:pt x="0" y="3347964"/>
                  </a:cubicBezTo>
                  <a:cubicBezTo>
                    <a:pt x="26670" y="3375904"/>
                    <a:pt x="63500" y="3392414"/>
                    <a:pt x="125725" y="3392414"/>
                  </a:cubicBezTo>
                  <a:lnTo>
                    <a:pt x="4811592" y="3392414"/>
                  </a:lnTo>
                  <a:cubicBezTo>
                    <a:pt x="4891602" y="3392414"/>
                    <a:pt x="4957642" y="3326374"/>
                    <a:pt x="4957642" y="3246364"/>
                  </a:cubicBezTo>
                  <a:lnTo>
                    <a:pt x="4957642" y="95250"/>
                  </a:lnTo>
                  <a:cubicBezTo>
                    <a:pt x="4957642" y="58420"/>
                    <a:pt x="4943672" y="25400"/>
                    <a:pt x="4922082" y="0"/>
                  </a:cubicBezTo>
                  <a:cubicBezTo>
                    <a:pt x="4928432" y="16510"/>
                    <a:pt x="4930972" y="34290"/>
                    <a:pt x="4930972" y="52070"/>
                  </a:cubicBezTo>
                  <a:lnTo>
                    <a:pt x="4930972" y="3203184"/>
                  </a:lnTo>
                  <a:lnTo>
                    <a:pt x="4930972" y="3203184"/>
                  </a:lnTo>
                  <a:close/>
                </a:path>
              </a:pathLst>
            </a:custGeom>
            <a:solidFill>
              <a:srgbClr val="704430"/>
            </a:solidFill>
          </p:spPr>
        </p:sp>
        <p:sp>
          <p:nvSpPr>
            <p:cNvPr id="9" name="Freeform 9"/>
            <p:cNvSpPr/>
            <p:nvPr/>
          </p:nvSpPr>
          <p:spPr>
            <a:xfrm>
              <a:off x="12700" y="12700"/>
              <a:ext cx="4997012" cy="3443214"/>
            </a:xfrm>
            <a:custGeom>
              <a:avLst/>
              <a:gdLst/>
              <a:ahLst/>
              <a:cxnLst/>
              <a:rect l="l" t="t" r="r" b="b"/>
              <a:pathLst>
                <a:path w="4997012" h="3443214">
                  <a:moveTo>
                    <a:pt x="146050" y="3443214"/>
                  </a:moveTo>
                  <a:lnTo>
                    <a:pt x="4850962" y="3443214"/>
                  </a:lnTo>
                  <a:cubicBezTo>
                    <a:pt x="4930972" y="3443214"/>
                    <a:pt x="4997012" y="3377174"/>
                    <a:pt x="4997012" y="3297164"/>
                  </a:cubicBezTo>
                  <a:lnTo>
                    <a:pt x="4997012" y="146050"/>
                  </a:lnTo>
                  <a:cubicBezTo>
                    <a:pt x="4997012" y="66040"/>
                    <a:pt x="4930972" y="0"/>
                    <a:pt x="4850962" y="0"/>
                  </a:cubicBezTo>
                  <a:lnTo>
                    <a:pt x="146050" y="0"/>
                  </a:lnTo>
                  <a:cubicBezTo>
                    <a:pt x="66040" y="0"/>
                    <a:pt x="0" y="66040"/>
                    <a:pt x="0" y="146050"/>
                  </a:cubicBezTo>
                  <a:lnTo>
                    <a:pt x="0" y="3297164"/>
                  </a:lnTo>
                  <a:cubicBezTo>
                    <a:pt x="0" y="3378444"/>
                    <a:pt x="66040" y="3443214"/>
                    <a:pt x="146050" y="3443214"/>
                  </a:cubicBezTo>
                  <a:close/>
                </a:path>
              </a:pathLst>
            </a:custGeom>
            <a:solidFill>
              <a:srgbClr val="FFF3ED"/>
            </a:solidFill>
          </p:spPr>
        </p:sp>
        <p:sp>
          <p:nvSpPr>
            <p:cNvPr id="10" name="Freeform 10"/>
            <p:cNvSpPr/>
            <p:nvPr/>
          </p:nvSpPr>
          <p:spPr>
            <a:xfrm>
              <a:off x="0" y="0"/>
              <a:ext cx="5061783" cy="3511794"/>
            </a:xfrm>
            <a:custGeom>
              <a:avLst/>
              <a:gdLst/>
              <a:ahLst/>
              <a:cxnLst/>
              <a:rect l="l" t="t" r="r" b="b"/>
              <a:pathLst>
                <a:path w="5061783" h="3511794">
                  <a:moveTo>
                    <a:pt x="4998283" y="74930"/>
                  </a:moveTo>
                  <a:cubicBezTo>
                    <a:pt x="4970342" y="30480"/>
                    <a:pt x="4920812" y="0"/>
                    <a:pt x="4863662" y="0"/>
                  </a:cubicBezTo>
                  <a:lnTo>
                    <a:pt x="158750" y="0"/>
                  </a:lnTo>
                  <a:cubicBezTo>
                    <a:pt x="71120" y="0"/>
                    <a:pt x="0" y="71120"/>
                    <a:pt x="0" y="158750"/>
                  </a:cubicBezTo>
                  <a:lnTo>
                    <a:pt x="0" y="3309864"/>
                  </a:lnTo>
                  <a:cubicBezTo>
                    <a:pt x="0" y="3361934"/>
                    <a:pt x="25400" y="3407654"/>
                    <a:pt x="63500" y="3436864"/>
                  </a:cubicBezTo>
                  <a:cubicBezTo>
                    <a:pt x="91440" y="3481314"/>
                    <a:pt x="140970" y="3511794"/>
                    <a:pt x="223073" y="3511794"/>
                  </a:cubicBezTo>
                  <a:lnTo>
                    <a:pt x="4903033" y="3511794"/>
                  </a:lnTo>
                  <a:cubicBezTo>
                    <a:pt x="4990662" y="3511794"/>
                    <a:pt x="5061783" y="3440674"/>
                    <a:pt x="5061783" y="3353044"/>
                  </a:cubicBezTo>
                  <a:lnTo>
                    <a:pt x="5061783" y="201930"/>
                  </a:lnTo>
                  <a:cubicBezTo>
                    <a:pt x="5061782" y="149860"/>
                    <a:pt x="5036382" y="104140"/>
                    <a:pt x="4998283" y="74930"/>
                  </a:cubicBezTo>
                  <a:close/>
                  <a:moveTo>
                    <a:pt x="12700" y="3309864"/>
                  </a:moveTo>
                  <a:lnTo>
                    <a:pt x="12700" y="158750"/>
                  </a:lnTo>
                  <a:cubicBezTo>
                    <a:pt x="12700" y="78740"/>
                    <a:pt x="78740" y="12700"/>
                    <a:pt x="158750" y="12700"/>
                  </a:cubicBezTo>
                  <a:lnTo>
                    <a:pt x="4863662" y="12700"/>
                  </a:lnTo>
                  <a:cubicBezTo>
                    <a:pt x="4943672" y="12700"/>
                    <a:pt x="5009712" y="78740"/>
                    <a:pt x="5009712" y="158750"/>
                  </a:cubicBezTo>
                  <a:lnTo>
                    <a:pt x="5009712" y="3309864"/>
                  </a:lnTo>
                  <a:cubicBezTo>
                    <a:pt x="5009712" y="3389874"/>
                    <a:pt x="4943672" y="3455914"/>
                    <a:pt x="4863662" y="3455914"/>
                  </a:cubicBezTo>
                  <a:lnTo>
                    <a:pt x="158750" y="3455914"/>
                  </a:lnTo>
                  <a:cubicBezTo>
                    <a:pt x="78740" y="3455914"/>
                    <a:pt x="12700" y="3391144"/>
                    <a:pt x="12700" y="3309864"/>
                  </a:cubicBezTo>
                  <a:close/>
                  <a:moveTo>
                    <a:pt x="5050352" y="3353044"/>
                  </a:moveTo>
                  <a:cubicBezTo>
                    <a:pt x="5050352" y="3433054"/>
                    <a:pt x="4983042" y="3499094"/>
                    <a:pt x="4903033" y="3499094"/>
                  </a:cubicBezTo>
                  <a:lnTo>
                    <a:pt x="223073" y="3499094"/>
                  </a:lnTo>
                  <a:cubicBezTo>
                    <a:pt x="157480" y="3499094"/>
                    <a:pt x="120650" y="3482584"/>
                    <a:pt x="93980" y="3454644"/>
                  </a:cubicBezTo>
                  <a:cubicBezTo>
                    <a:pt x="114300" y="3463534"/>
                    <a:pt x="135890" y="3468613"/>
                    <a:pt x="160020" y="3468613"/>
                  </a:cubicBezTo>
                  <a:lnTo>
                    <a:pt x="4864933" y="3468613"/>
                  </a:lnTo>
                  <a:cubicBezTo>
                    <a:pt x="4952562" y="3468613"/>
                    <a:pt x="5023683" y="3397494"/>
                    <a:pt x="5023683" y="3309863"/>
                  </a:cubicBezTo>
                  <a:lnTo>
                    <a:pt x="5023683" y="158750"/>
                  </a:lnTo>
                  <a:cubicBezTo>
                    <a:pt x="5023683" y="140970"/>
                    <a:pt x="5019872" y="123190"/>
                    <a:pt x="5014792" y="106680"/>
                  </a:cubicBezTo>
                  <a:cubicBezTo>
                    <a:pt x="5036383" y="132080"/>
                    <a:pt x="5050353" y="165100"/>
                    <a:pt x="5050353" y="201930"/>
                  </a:cubicBezTo>
                  <a:lnTo>
                    <a:pt x="5050353" y="3353044"/>
                  </a:lnTo>
                  <a:cubicBezTo>
                    <a:pt x="5050352" y="3353044"/>
                    <a:pt x="5050352" y="3353044"/>
                    <a:pt x="5050352" y="3353044"/>
                  </a:cubicBezTo>
                  <a:close/>
                </a:path>
              </a:pathLst>
            </a:custGeom>
            <a:solidFill>
              <a:srgbClr val="704430"/>
            </a:solidFill>
          </p:spPr>
        </p:sp>
      </p:grpSp>
      <p:pic>
        <p:nvPicPr>
          <p:cNvPr id="11" name="Picture 11"/>
          <p:cNvPicPr>
            <a:picLocks noChangeAspect="1"/>
          </p:cNvPicPr>
          <p:nvPr/>
        </p:nvPicPr>
        <p:blipFill>
          <a:blip r:embed="rId3"/>
          <a:srcRect/>
          <a:stretch>
            <a:fillRect/>
          </a:stretch>
        </p:blipFill>
        <p:spPr>
          <a:xfrm>
            <a:off x="1742178" y="633878"/>
            <a:ext cx="7483664" cy="7243363"/>
          </a:xfrm>
          <a:prstGeom prst="rect">
            <a:avLst/>
          </a:prstGeom>
        </p:spPr>
      </p:pic>
      <p:pic>
        <p:nvPicPr>
          <p:cNvPr id="12" name="Picture 12"/>
          <p:cNvPicPr>
            <a:picLocks noChangeAspect="1"/>
          </p:cNvPicPr>
          <p:nvPr/>
        </p:nvPicPr>
        <p:blipFill>
          <a:blip r:embed="rId4"/>
          <a:srcRect t="6927" b="6358"/>
          <a:stretch>
            <a:fillRect/>
          </a:stretch>
        </p:blipFill>
        <p:spPr>
          <a:xfrm>
            <a:off x="10512835" y="633878"/>
            <a:ext cx="5973982" cy="3990710"/>
          </a:xfrm>
          <a:prstGeom prst="rect">
            <a:avLst/>
          </a:prstGeom>
        </p:spPr>
      </p:pic>
      <p:grpSp>
        <p:nvGrpSpPr>
          <p:cNvPr id="13" name="Group 13"/>
          <p:cNvGrpSpPr/>
          <p:nvPr/>
        </p:nvGrpSpPr>
        <p:grpSpPr>
          <a:xfrm>
            <a:off x="10217435" y="5334499"/>
            <a:ext cx="6564782" cy="4554554"/>
            <a:chOff x="0" y="0"/>
            <a:chExt cx="5061782" cy="3511794"/>
          </a:xfrm>
        </p:grpSpPr>
        <p:sp>
          <p:nvSpPr>
            <p:cNvPr id="14" name="Freeform 14"/>
            <p:cNvSpPr/>
            <p:nvPr/>
          </p:nvSpPr>
          <p:spPr>
            <a:xfrm>
              <a:off x="92710" y="106680"/>
              <a:ext cx="4957642" cy="3392414"/>
            </a:xfrm>
            <a:custGeom>
              <a:avLst/>
              <a:gdLst/>
              <a:ahLst/>
              <a:cxnLst/>
              <a:rect l="l" t="t" r="r" b="b"/>
              <a:pathLst>
                <a:path w="4957642" h="3392414">
                  <a:moveTo>
                    <a:pt x="4930972" y="3203184"/>
                  </a:moveTo>
                  <a:cubicBezTo>
                    <a:pt x="4930972" y="3290814"/>
                    <a:pt x="4854772" y="3361934"/>
                    <a:pt x="4773492" y="3361934"/>
                  </a:cubicBezTo>
                  <a:lnTo>
                    <a:pt x="66040" y="3361934"/>
                  </a:lnTo>
                  <a:cubicBezTo>
                    <a:pt x="43180" y="3361934"/>
                    <a:pt x="20320" y="3356854"/>
                    <a:pt x="0" y="3347964"/>
                  </a:cubicBezTo>
                  <a:cubicBezTo>
                    <a:pt x="26670" y="3375904"/>
                    <a:pt x="63500" y="3392414"/>
                    <a:pt x="125725" y="3392414"/>
                  </a:cubicBezTo>
                  <a:lnTo>
                    <a:pt x="4811592" y="3392414"/>
                  </a:lnTo>
                  <a:cubicBezTo>
                    <a:pt x="4891602" y="3392414"/>
                    <a:pt x="4957642" y="3326374"/>
                    <a:pt x="4957642" y="3246364"/>
                  </a:cubicBezTo>
                  <a:lnTo>
                    <a:pt x="4957642" y="95250"/>
                  </a:lnTo>
                  <a:cubicBezTo>
                    <a:pt x="4957642" y="58420"/>
                    <a:pt x="4943672" y="25400"/>
                    <a:pt x="4922082" y="0"/>
                  </a:cubicBezTo>
                  <a:cubicBezTo>
                    <a:pt x="4928432" y="16510"/>
                    <a:pt x="4930972" y="34290"/>
                    <a:pt x="4930972" y="52070"/>
                  </a:cubicBezTo>
                  <a:lnTo>
                    <a:pt x="4930972" y="3203184"/>
                  </a:lnTo>
                  <a:lnTo>
                    <a:pt x="4930972" y="3203184"/>
                  </a:lnTo>
                  <a:close/>
                </a:path>
              </a:pathLst>
            </a:custGeom>
            <a:solidFill>
              <a:srgbClr val="704430"/>
            </a:solidFill>
          </p:spPr>
        </p:sp>
        <p:sp>
          <p:nvSpPr>
            <p:cNvPr id="15" name="Freeform 15"/>
            <p:cNvSpPr/>
            <p:nvPr/>
          </p:nvSpPr>
          <p:spPr>
            <a:xfrm>
              <a:off x="12700" y="12700"/>
              <a:ext cx="4997012" cy="3443214"/>
            </a:xfrm>
            <a:custGeom>
              <a:avLst/>
              <a:gdLst/>
              <a:ahLst/>
              <a:cxnLst/>
              <a:rect l="l" t="t" r="r" b="b"/>
              <a:pathLst>
                <a:path w="4997012" h="3443214">
                  <a:moveTo>
                    <a:pt x="146050" y="3443214"/>
                  </a:moveTo>
                  <a:lnTo>
                    <a:pt x="4850962" y="3443214"/>
                  </a:lnTo>
                  <a:cubicBezTo>
                    <a:pt x="4930972" y="3443214"/>
                    <a:pt x="4997012" y="3377174"/>
                    <a:pt x="4997012" y="3297164"/>
                  </a:cubicBezTo>
                  <a:lnTo>
                    <a:pt x="4997012" y="146050"/>
                  </a:lnTo>
                  <a:cubicBezTo>
                    <a:pt x="4997012" y="66040"/>
                    <a:pt x="4930972" y="0"/>
                    <a:pt x="4850962" y="0"/>
                  </a:cubicBezTo>
                  <a:lnTo>
                    <a:pt x="146050" y="0"/>
                  </a:lnTo>
                  <a:cubicBezTo>
                    <a:pt x="66040" y="0"/>
                    <a:pt x="0" y="66040"/>
                    <a:pt x="0" y="146050"/>
                  </a:cubicBezTo>
                  <a:lnTo>
                    <a:pt x="0" y="3297164"/>
                  </a:lnTo>
                  <a:cubicBezTo>
                    <a:pt x="0" y="3378444"/>
                    <a:pt x="66040" y="3443214"/>
                    <a:pt x="146050" y="3443214"/>
                  </a:cubicBezTo>
                  <a:close/>
                </a:path>
              </a:pathLst>
            </a:custGeom>
            <a:solidFill>
              <a:srgbClr val="FFF3ED"/>
            </a:solidFill>
          </p:spPr>
        </p:sp>
        <p:sp>
          <p:nvSpPr>
            <p:cNvPr id="16" name="Freeform 16"/>
            <p:cNvSpPr/>
            <p:nvPr/>
          </p:nvSpPr>
          <p:spPr>
            <a:xfrm>
              <a:off x="0" y="0"/>
              <a:ext cx="5061783" cy="3511794"/>
            </a:xfrm>
            <a:custGeom>
              <a:avLst/>
              <a:gdLst/>
              <a:ahLst/>
              <a:cxnLst/>
              <a:rect l="l" t="t" r="r" b="b"/>
              <a:pathLst>
                <a:path w="5061783" h="3511794">
                  <a:moveTo>
                    <a:pt x="4998283" y="74930"/>
                  </a:moveTo>
                  <a:cubicBezTo>
                    <a:pt x="4970342" y="30480"/>
                    <a:pt x="4920812" y="0"/>
                    <a:pt x="4863662" y="0"/>
                  </a:cubicBezTo>
                  <a:lnTo>
                    <a:pt x="158750" y="0"/>
                  </a:lnTo>
                  <a:cubicBezTo>
                    <a:pt x="71120" y="0"/>
                    <a:pt x="0" y="71120"/>
                    <a:pt x="0" y="158750"/>
                  </a:cubicBezTo>
                  <a:lnTo>
                    <a:pt x="0" y="3309864"/>
                  </a:lnTo>
                  <a:cubicBezTo>
                    <a:pt x="0" y="3361934"/>
                    <a:pt x="25400" y="3407654"/>
                    <a:pt x="63500" y="3436864"/>
                  </a:cubicBezTo>
                  <a:cubicBezTo>
                    <a:pt x="91440" y="3481314"/>
                    <a:pt x="140970" y="3511794"/>
                    <a:pt x="223073" y="3511794"/>
                  </a:cubicBezTo>
                  <a:lnTo>
                    <a:pt x="4903033" y="3511794"/>
                  </a:lnTo>
                  <a:cubicBezTo>
                    <a:pt x="4990662" y="3511794"/>
                    <a:pt x="5061783" y="3440674"/>
                    <a:pt x="5061783" y="3353044"/>
                  </a:cubicBezTo>
                  <a:lnTo>
                    <a:pt x="5061783" y="201930"/>
                  </a:lnTo>
                  <a:cubicBezTo>
                    <a:pt x="5061782" y="149860"/>
                    <a:pt x="5036382" y="104140"/>
                    <a:pt x="4998283" y="74930"/>
                  </a:cubicBezTo>
                  <a:close/>
                  <a:moveTo>
                    <a:pt x="12700" y="3309864"/>
                  </a:moveTo>
                  <a:lnTo>
                    <a:pt x="12700" y="158750"/>
                  </a:lnTo>
                  <a:cubicBezTo>
                    <a:pt x="12700" y="78740"/>
                    <a:pt x="78740" y="12700"/>
                    <a:pt x="158750" y="12700"/>
                  </a:cubicBezTo>
                  <a:lnTo>
                    <a:pt x="4863662" y="12700"/>
                  </a:lnTo>
                  <a:cubicBezTo>
                    <a:pt x="4943672" y="12700"/>
                    <a:pt x="5009712" y="78740"/>
                    <a:pt x="5009712" y="158750"/>
                  </a:cubicBezTo>
                  <a:lnTo>
                    <a:pt x="5009712" y="3309864"/>
                  </a:lnTo>
                  <a:cubicBezTo>
                    <a:pt x="5009712" y="3389874"/>
                    <a:pt x="4943672" y="3455914"/>
                    <a:pt x="4863662" y="3455914"/>
                  </a:cubicBezTo>
                  <a:lnTo>
                    <a:pt x="158750" y="3455914"/>
                  </a:lnTo>
                  <a:cubicBezTo>
                    <a:pt x="78740" y="3455914"/>
                    <a:pt x="12700" y="3391144"/>
                    <a:pt x="12700" y="3309864"/>
                  </a:cubicBezTo>
                  <a:close/>
                  <a:moveTo>
                    <a:pt x="5050352" y="3353044"/>
                  </a:moveTo>
                  <a:cubicBezTo>
                    <a:pt x="5050352" y="3433054"/>
                    <a:pt x="4983042" y="3499094"/>
                    <a:pt x="4903033" y="3499094"/>
                  </a:cubicBezTo>
                  <a:lnTo>
                    <a:pt x="223073" y="3499094"/>
                  </a:lnTo>
                  <a:cubicBezTo>
                    <a:pt x="157480" y="3499094"/>
                    <a:pt x="120650" y="3482584"/>
                    <a:pt x="93980" y="3454644"/>
                  </a:cubicBezTo>
                  <a:cubicBezTo>
                    <a:pt x="114300" y="3463534"/>
                    <a:pt x="135890" y="3468613"/>
                    <a:pt x="160020" y="3468613"/>
                  </a:cubicBezTo>
                  <a:lnTo>
                    <a:pt x="4864933" y="3468613"/>
                  </a:lnTo>
                  <a:cubicBezTo>
                    <a:pt x="4952562" y="3468613"/>
                    <a:pt x="5023683" y="3397494"/>
                    <a:pt x="5023683" y="3309863"/>
                  </a:cubicBezTo>
                  <a:lnTo>
                    <a:pt x="5023683" y="158750"/>
                  </a:lnTo>
                  <a:cubicBezTo>
                    <a:pt x="5023683" y="140970"/>
                    <a:pt x="5019872" y="123190"/>
                    <a:pt x="5014792" y="106680"/>
                  </a:cubicBezTo>
                  <a:cubicBezTo>
                    <a:pt x="5036383" y="132080"/>
                    <a:pt x="5050353" y="165100"/>
                    <a:pt x="5050353" y="201930"/>
                  </a:cubicBezTo>
                  <a:lnTo>
                    <a:pt x="5050353" y="3353044"/>
                  </a:lnTo>
                  <a:cubicBezTo>
                    <a:pt x="5050352" y="3353044"/>
                    <a:pt x="5050352" y="3353044"/>
                    <a:pt x="5050352" y="3353044"/>
                  </a:cubicBezTo>
                  <a:close/>
                </a:path>
              </a:pathLst>
            </a:custGeom>
            <a:solidFill>
              <a:srgbClr val="704430"/>
            </a:solidFill>
          </p:spPr>
        </p:sp>
      </p:grpSp>
      <p:pic>
        <p:nvPicPr>
          <p:cNvPr id="17" name="Picture 17"/>
          <p:cNvPicPr>
            <a:picLocks noChangeAspect="1"/>
          </p:cNvPicPr>
          <p:nvPr/>
        </p:nvPicPr>
        <p:blipFill>
          <a:blip r:embed="rId5"/>
          <a:srcRect l="3294" t="10667" r="1372" b="2322"/>
          <a:stretch>
            <a:fillRect/>
          </a:stretch>
        </p:blipFill>
        <p:spPr>
          <a:xfrm>
            <a:off x="10709659" y="5597083"/>
            <a:ext cx="5695170" cy="3846476"/>
          </a:xfrm>
          <a:prstGeom prst="rect">
            <a:avLst/>
          </a:prstGeom>
        </p:spPr>
      </p:pic>
      <p:sp>
        <p:nvSpPr>
          <p:cNvPr id="18" name="TextBox 18"/>
          <p:cNvSpPr txBox="1"/>
          <p:nvPr/>
        </p:nvSpPr>
        <p:spPr>
          <a:xfrm>
            <a:off x="2987988" y="8392210"/>
            <a:ext cx="5790589" cy="1077810"/>
          </a:xfrm>
          <a:prstGeom prst="rect">
            <a:avLst/>
          </a:prstGeom>
        </p:spPr>
        <p:txBody>
          <a:bodyPr lIns="0" tIns="0" rIns="0" bIns="0" rtlCol="0" anchor="t">
            <a:spAutoFit/>
          </a:bodyPr>
          <a:lstStyle/>
          <a:p>
            <a:pPr algn="ctr">
              <a:lnSpc>
                <a:spcPts val="4183"/>
              </a:lnSpc>
            </a:pPr>
            <a:r>
              <a:rPr lang="en-US" sz="4183" spc="163">
                <a:solidFill>
                  <a:srgbClr val="704430"/>
                </a:solidFill>
                <a:latin typeface="Marykate"/>
              </a:rPr>
              <a:t>Analisis Hasil Outline Image using Cubic Spline</a:t>
            </a:r>
          </a:p>
        </p:txBody>
      </p:sp>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07191" y="7883264"/>
            <a:ext cx="2378538" cy="21796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2277429" y="811033"/>
            <a:ext cx="4826989" cy="1870844"/>
            <a:chOff x="0" y="0"/>
            <a:chExt cx="1394530" cy="540492"/>
          </a:xfrm>
        </p:grpSpPr>
        <p:sp>
          <p:nvSpPr>
            <p:cNvPr id="4" name="Freeform 4"/>
            <p:cNvSpPr/>
            <p:nvPr/>
          </p:nvSpPr>
          <p:spPr>
            <a:xfrm>
              <a:off x="92710" y="106680"/>
              <a:ext cx="1290390" cy="421112"/>
            </a:xfrm>
            <a:custGeom>
              <a:avLst/>
              <a:gdLst/>
              <a:ahLst/>
              <a:cxnLst/>
              <a:rect l="l" t="t" r="r" b="b"/>
              <a:pathLst>
                <a:path w="1290390" h="421112">
                  <a:moveTo>
                    <a:pt x="1263720" y="231882"/>
                  </a:moveTo>
                  <a:cubicBezTo>
                    <a:pt x="1263720" y="319512"/>
                    <a:pt x="1187520" y="390632"/>
                    <a:pt x="1106240" y="390632"/>
                  </a:cubicBezTo>
                  <a:lnTo>
                    <a:pt x="66040" y="390632"/>
                  </a:lnTo>
                  <a:cubicBezTo>
                    <a:pt x="43180" y="390632"/>
                    <a:pt x="20320" y="385552"/>
                    <a:pt x="0" y="376662"/>
                  </a:cubicBezTo>
                  <a:cubicBezTo>
                    <a:pt x="26670" y="404602"/>
                    <a:pt x="63500" y="421112"/>
                    <a:pt x="102351" y="421112"/>
                  </a:cubicBezTo>
                  <a:lnTo>
                    <a:pt x="1144340" y="421112"/>
                  </a:lnTo>
                  <a:cubicBezTo>
                    <a:pt x="1224350" y="421112"/>
                    <a:pt x="1290390" y="355072"/>
                    <a:pt x="1290390" y="275062"/>
                  </a:cubicBezTo>
                  <a:lnTo>
                    <a:pt x="1290390" y="95250"/>
                  </a:lnTo>
                  <a:cubicBezTo>
                    <a:pt x="1290390" y="58420"/>
                    <a:pt x="1276420" y="25400"/>
                    <a:pt x="1254830" y="0"/>
                  </a:cubicBezTo>
                  <a:cubicBezTo>
                    <a:pt x="1261180" y="16510"/>
                    <a:pt x="1263720" y="34290"/>
                    <a:pt x="1263720" y="52070"/>
                  </a:cubicBezTo>
                  <a:lnTo>
                    <a:pt x="1263720" y="231882"/>
                  </a:lnTo>
                  <a:lnTo>
                    <a:pt x="1263720" y="231882"/>
                  </a:lnTo>
                  <a:close/>
                </a:path>
              </a:pathLst>
            </a:custGeom>
            <a:solidFill>
              <a:srgbClr val="704430"/>
            </a:solidFill>
          </p:spPr>
        </p:sp>
        <p:sp>
          <p:nvSpPr>
            <p:cNvPr id="5" name="Freeform 5"/>
            <p:cNvSpPr/>
            <p:nvPr/>
          </p:nvSpPr>
          <p:spPr>
            <a:xfrm>
              <a:off x="12700" y="12700"/>
              <a:ext cx="1329760" cy="471912"/>
            </a:xfrm>
            <a:custGeom>
              <a:avLst/>
              <a:gdLst/>
              <a:ahLst/>
              <a:cxnLst/>
              <a:rect l="l" t="t" r="r" b="b"/>
              <a:pathLst>
                <a:path w="1329760" h="471912">
                  <a:moveTo>
                    <a:pt x="146050" y="471912"/>
                  </a:moveTo>
                  <a:lnTo>
                    <a:pt x="1183710" y="471912"/>
                  </a:lnTo>
                  <a:cubicBezTo>
                    <a:pt x="1263720" y="471912"/>
                    <a:pt x="1329760" y="405872"/>
                    <a:pt x="1329760" y="325862"/>
                  </a:cubicBezTo>
                  <a:lnTo>
                    <a:pt x="1329760" y="146050"/>
                  </a:lnTo>
                  <a:cubicBezTo>
                    <a:pt x="1329760" y="66040"/>
                    <a:pt x="1263720" y="0"/>
                    <a:pt x="1183710"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sp>
        <p:sp>
          <p:nvSpPr>
            <p:cNvPr id="6" name="Freeform 6"/>
            <p:cNvSpPr/>
            <p:nvPr/>
          </p:nvSpPr>
          <p:spPr>
            <a:xfrm>
              <a:off x="0" y="0"/>
              <a:ext cx="1394530" cy="540492"/>
            </a:xfrm>
            <a:custGeom>
              <a:avLst/>
              <a:gdLst/>
              <a:ahLst/>
              <a:cxnLst/>
              <a:rect l="l" t="t" r="r" b="b"/>
              <a:pathLst>
                <a:path w="1394530" h="540492">
                  <a:moveTo>
                    <a:pt x="1331030" y="74930"/>
                  </a:moveTo>
                  <a:cubicBezTo>
                    <a:pt x="1303090" y="30480"/>
                    <a:pt x="1253560" y="0"/>
                    <a:pt x="1196410" y="0"/>
                  </a:cubicBezTo>
                  <a:lnTo>
                    <a:pt x="158750" y="0"/>
                  </a:lnTo>
                  <a:cubicBezTo>
                    <a:pt x="71120" y="0"/>
                    <a:pt x="0" y="71120"/>
                    <a:pt x="0" y="158750"/>
                  </a:cubicBezTo>
                  <a:lnTo>
                    <a:pt x="0" y="338562"/>
                  </a:lnTo>
                  <a:cubicBezTo>
                    <a:pt x="0" y="390632"/>
                    <a:pt x="25400" y="436352"/>
                    <a:pt x="63500" y="465562"/>
                  </a:cubicBezTo>
                  <a:cubicBezTo>
                    <a:pt x="91440" y="510012"/>
                    <a:pt x="140970" y="540492"/>
                    <a:pt x="196052" y="540492"/>
                  </a:cubicBezTo>
                  <a:lnTo>
                    <a:pt x="1235780" y="540492"/>
                  </a:lnTo>
                  <a:cubicBezTo>
                    <a:pt x="1323410" y="540492"/>
                    <a:pt x="1394530" y="469372"/>
                    <a:pt x="1394530" y="381742"/>
                  </a:cubicBezTo>
                  <a:lnTo>
                    <a:pt x="1394530" y="201930"/>
                  </a:lnTo>
                  <a:cubicBezTo>
                    <a:pt x="1394530" y="149860"/>
                    <a:pt x="1369130" y="104140"/>
                    <a:pt x="1331030" y="74930"/>
                  </a:cubicBezTo>
                  <a:close/>
                  <a:moveTo>
                    <a:pt x="12700" y="338562"/>
                  </a:moveTo>
                  <a:lnTo>
                    <a:pt x="12700" y="158750"/>
                  </a:lnTo>
                  <a:cubicBezTo>
                    <a:pt x="12700" y="78740"/>
                    <a:pt x="78740" y="12700"/>
                    <a:pt x="158750" y="12700"/>
                  </a:cubicBezTo>
                  <a:lnTo>
                    <a:pt x="1196410" y="12700"/>
                  </a:lnTo>
                  <a:cubicBezTo>
                    <a:pt x="1276420" y="12700"/>
                    <a:pt x="1342460" y="78740"/>
                    <a:pt x="1342460" y="158750"/>
                  </a:cubicBezTo>
                  <a:lnTo>
                    <a:pt x="1342460" y="338562"/>
                  </a:lnTo>
                  <a:cubicBezTo>
                    <a:pt x="1342460" y="418572"/>
                    <a:pt x="1276420" y="484612"/>
                    <a:pt x="1196410" y="484612"/>
                  </a:cubicBezTo>
                  <a:lnTo>
                    <a:pt x="158750" y="484612"/>
                  </a:lnTo>
                  <a:cubicBezTo>
                    <a:pt x="78740" y="484612"/>
                    <a:pt x="12700" y="419842"/>
                    <a:pt x="12700" y="338562"/>
                  </a:cubicBezTo>
                  <a:close/>
                  <a:moveTo>
                    <a:pt x="1383100" y="381742"/>
                  </a:moveTo>
                  <a:cubicBezTo>
                    <a:pt x="1383100" y="461752"/>
                    <a:pt x="1315790" y="527792"/>
                    <a:pt x="1235780" y="527792"/>
                  </a:cubicBezTo>
                  <a:lnTo>
                    <a:pt x="196052" y="527792"/>
                  </a:lnTo>
                  <a:cubicBezTo>
                    <a:pt x="157480" y="527792"/>
                    <a:pt x="120650" y="511282"/>
                    <a:pt x="93980" y="483342"/>
                  </a:cubicBezTo>
                  <a:cubicBezTo>
                    <a:pt x="114300" y="492232"/>
                    <a:pt x="135890" y="497312"/>
                    <a:pt x="160020" y="497312"/>
                  </a:cubicBezTo>
                  <a:lnTo>
                    <a:pt x="1197680" y="497312"/>
                  </a:lnTo>
                  <a:cubicBezTo>
                    <a:pt x="1285310" y="497312"/>
                    <a:pt x="1356430" y="426192"/>
                    <a:pt x="1356430" y="338562"/>
                  </a:cubicBezTo>
                  <a:lnTo>
                    <a:pt x="1356430" y="158750"/>
                  </a:lnTo>
                  <a:cubicBezTo>
                    <a:pt x="1356430" y="140970"/>
                    <a:pt x="1352620" y="123190"/>
                    <a:pt x="1347540" y="106680"/>
                  </a:cubicBezTo>
                  <a:cubicBezTo>
                    <a:pt x="1369130" y="132080"/>
                    <a:pt x="1383100" y="165100"/>
                    <a:pt x="1383100" y="201930"/>
                  </a:cubicBezTo>
                  <a:lnTo>
                    <a:pt x="1383100" y="381742"/>
                  </a:lnTo>
                  <a:cubicBezTo>
                    <a:pt x="1383100" y="381742"/>
                    <a:pt x="1383100" y="381742"/>
                    <a:pt x="1383100" y="381742"/>
                  </a:cubicBezTo>
                  <a:close/>
                </a:path>
              </a:pathLst>
            </a:custGeom>
            <a:solidFill>
              <a:srgbClr val="704430"/>
            </a:solidFill>
          </p:spPr>
        </p:sp>
      </p:grpSp>
      <p:grpSp>
        <p:nvGrpSpPr>
          <p:cNvPr id="7" name="Group 7"/>
          <p:cNvGrpSpPr/>
          <p:nvPr/>
        </p:nvGrpSpPr>
        <p:grpSpPr>
          <a:xfrm>
            <a:off x="7094893" y="811033"/>
            <a:ext cx="1377979" cy="1870844"/>
            <a:chOff x="0" y="0"/>
            <a:chExt cx="398102" cy="540492"/>
          </a:xfrm>
        </p:grpSpPr>
        <p:sp>
          <p:nvSpPr>
            <p:cNvPr id="8" name="Freeform 8"/>
            <p:cNvSpPr/>
            <p:nvPr/>
          </p:nvSpPr>
          <p:spPr>
            <a:xfrm>
              <a:off x="92710" y="106680"/>
              <a:ext cx="293962" cy="421112"/>
            </a:xfrm>
            <a:custGeom>
              <a:avLst/>
              <a:gdLst/>
              <a:ahLst/>
              <a:cxnLst/>
              <a:rect l="l" t="t" r="r" b="b"/>
              <a:pathLst>
                <a:path w="293962" h="421112">
                  <a:moveTo>
                    <a:pt x="267292" y="231882"/>
                  </a:moveTo>
                  <a:cubicBezTo>
                    <a:pt x="267292" y="319512"/>
                    <a:pt x="191092" y="390632"/>
                    <a:pt x="109812" y="390632"/>
                  </a:cubicBezTo>
                  <a:lnTo>
                    <a:pt x="66040" y="390632"/>
                  </a:lnTo>
                  <a:cubicBezTo>
                    <a:pt x="43180" y="390632"/>
                    <a:pt x="20320" y="385552"/>
                    <a:pt x="0" y="376662"/>
                  </a:cubicBezTo>
                  <a:cubicBezTo>
                    <a:pt x="26670" y="404602"/>
                    <a:pt x="63500" y="421112"/>
                    <a:pt x="96001" y="421112"/>
                  </a:cubicBezTo>
                  <a:lnTo>
                    <a:pt x="147912" y="421112"/>
                  </a:lnTo>
                  <a:cubicBezTo>
                    <a:pt x="227922" y="421112"/>
                    <a:pt x="293962" y="355072"/>
                    <a:pt x="293962" y="275062"/>
                  </a:cubicBezTo>
                  <a:lnTo>
                    <a:pt x="293962" y="95250"/>
                  </a:lnTo>
                  <a:cubicBezTo>
                    <a:pt x="293962" y="58420"/>
                    <a:pt x="279992" y="25400"/>
                    <a:pt x="258402" y="0"/>
                  </a:cubicBezTo>
                  <a:cubicBezTo>
                    <a:pt x="264752" y="16510"/>
                    <a:pt x="267292" y="34290"/>
                    <a:pt x="267292" y="52070"/>
                  </a:cubicBezTo>
                  <a:lnTo>
                    <a:pt x="267292" y="231882"/>
                  </a:lnTo>
                  <a:lnTo>
                    <a:pt x="267292" y="231882"/>
                  </a:lnTo>
                  <a:close/>
                </a:path>
              </a:pathLst>
            </a:custGeom>
            <a:solidFill>
              <a:srgbClr val="704430"/>
            </a:solidFill>
          </p:spPr>
        </p:sp>
        <p:sp>
          <p:nvSpPr>
            <p:cNvPr id="9" name="Freeform 9"/>
            <p:cNvSpPr/>
            <p:nvPr/>
          </p:nvSpPr>
          <p:spPr>
            <a:xfrm>
              <a:off x="12700" y="12700"/>
              <a:ext cx="333332" cy="471912"/>
            </a:xfrm>
            <a:custGeom>
              <a:avLst/>
              <a:gdLst/>
              <a:ahLst/>
              <a:cxnLst/>
              <a:rect l="l" t="t" r="r" b="b"/>
              <a:pathLst>
                <a:path w="333332" h="471912">
                  <a:moveTo>
                    <a:pt x="146050" y="471912"/>
                  </a:moveTo>
                  <a:lnTo>
                    <a:pt x="187282" y="471912"/>
                  </a:lnTo>
                  <a:cubicBezTo>
                    <a:pt x="267292" y="471912"/>
                    <a:pt x="333332" y="405872"/>
                    <a:pt x="333332" y="325862"/>
                  </a:cubicBezTo>
                  <a:lnTo>
                    <a:pt x="333332" y="146050"/>
                  </a:lnTo>
                  <a:cubicBezTo>
                    <a:pt x="333332" y="66040"/>
                    <a:pt x="267292" y="0"/>
                    <a:pt x="187282"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sp>
        <p:sp>
          <p:nvSpPr>
            <p:cNvPr id="10" name="Freeform 10"/>
            <p:cNvSpPr/>
            <p:nvPr/>
          </p:nvSpPr>
          <p:spPr>
            <a:xfrm>
              <a:off x="0" y="0"/>
              <a:ext cx="398102" cy="540492"/>
            </a:xfrm>
            <a:custGeom>
              <a:avLst/>
              <a:gdLst/>
              <a:ahLst/>
              <a:cxnLst/>
              <a:rect l="l" t="t" r="r" b="b"/>
              <a:pathLst>
                <a:path w="398102" h="540492">
                  <a:moveTo>
                    <a:pt x="334602" y="74930"/>
                  </a:moveTo>
                  <a:cubicBezTo>
                    <a:pt x="306662" y="30480"/>
                    <a:pt x="257132" y="0"/>
                    <a:pt x="199982" y="0"/>
                  </a:cubicBezTo>
                  <a:lnTo>
                    <a:pt x="158750" y="0"/>
                  </a:lnTo>
                  <a:cubicBezTo>
                    <a:pt x="71120" y="0"/>
                    <a:pt x="0" y="71120"/>
                    <a:pt x="0" y="158750"/>
                  </a:cubicBezTo>
                  <a:lnTo>
                    <a:pt x="0" y="338562"/>
                  </a:lnTo>
                  <a:cubicBezTo>
                    <a:pt x="0" y="390632"/>
                    <a:pt x="25400" y="436352"/>
                    <a:pt x="63500" y="465562"/>
                  </a:cubicBezTo>
                  <a:cubicBezTo>
                    <a:pt x="91440" y="510012"/>
                    <a:pt x="140970" y="540492"/>
                    <a:pt x="188711" y="540492"/>
                  </a:cubicBezTo>
                  <a:lnTo>
                    <a:pt x="239352" y="540492"/>
                  </a:lnTo>
                  <a:cubicBezTo>
                    <a:pt x="326982" y="540492"/>
                    <a:pt x="398102" y="469372"/>
                    <a:pt x="398102" y="381742"/>
                  </a:cubicBezTo>
                  <a:lnTo>
                    <a:pt x="398102" y="201930"/>
                  </a:lnTo>
                  <a:cubicBezTo>
                    <a:pt x="398102" y="149860"/>
                    <a:pt x="372702" y="104140"/>
                    <a:pt x="334602" y="74930"/>
                  </a:cubicBezTo>
                  <a:close/>
                  <a:moveTo>
                    <a:pt x="12700" y="338562"/>
                  </a:moveTo>
                  <a:lnTo>
                    <a:pt x="12700" y="158750"/>
                  </a:lnTo>
                  <a:cubicBezTo>
                    <a:pt x="12700" y="78740"/>
                    <a:pt x="78740" y="12700"/>
                    <a:pt x="158750" y="12700"/>
                  </a:cubicBezTo>
                  <a:lnTo>
                    <a:pt x="199982" y="12700"/>
                  </a:lnTo>
                  <a:cubicBezTo>
                    <a:pt x="279992" y="12700"/>
                    <a:pt x="346032" y="78740"/>
                    <a:pt x="346032" y="158750"/>
                  </a:cubicBezTo>
                  <a:lnTo>
                    <a:pt x="346032" y="338562"/>
                  </a:lnTo>
                  <a:cubicBezTo>
                    <a:pt x="346032" y="418572"/>
                    <a:pt x="279992" y="484612"/>
                    <a:pt x="199982" y="484612"/>
                  </a:cubicBezTo>
                  <a:lnTo>
                    <a:pt x="158750" y="484612"/>
                  </a:lnTo>
                  <a:cubicBezTo>
                    <a:pt x="78740" y="484612"/>
                    <a:pt x="12700" y="419842"/>
                    <a:pt x="12700" y="338562"/>
                  </a:cubicBezTo>
                  <a:close/>
                  <a:moveTo>
                    <a:pt x="386672" y="381742"/>
                  </a:moveTo>
                  <a:cubicBezTo>
                    <a:pt x="386672" y="461752"/>
                    <a:pt x="319362" y="527792"/>
                    <a:pt x="239352" y="527792"/>
                  </a:cubicBezTo>
                  <a:lnTo>
                    <a:pt x="188711" y="527792"/>
                  </a:lnTo>
                  <a:cubicBezTo>
                    <a:pt x="157480" y="527792"/>
                    <a:pt x="120650" y="511282"/>
                    <a:pt x="93980" y="483342"/>
                  </a:cubicBezTo>
                  <a:cubicBezTo>
                    <a:pt x="114300" y="492232"/>
                    <a:pt x="135890" y="497312"/>
                    <a:pt x="160020" y="497312"/>
                  </a:cubicBezTo>
                  <a:lnTo>
                    <a:pt x="201252" y="497312"/>
                  </a:lnTo>
                  <a:cubicBezTo>
                    <a:pt x="288882" y="497312"/>
                    <a:pt x="360002" y="426192"/>
                    <a:pt x="360002" y="338562"/>
                  </a:cubicBezTo>
                  <a:lnTo>
                    <a:pt x="360002" y="158750"/>
                  </a:lnTo>
                  <a:cubicBezTo>
                    <a:pt x="360002" y="140970"/>
                    <a:pt x="356192" y="123190"/>
                    <a:pt x="351112" y="106680"/>
                  </a:cubicBezTo>
                  <a:cubicBezTo>
                    <a:pt x="372702" y="132080"/>
                    <a:pt x="386672" y="165100"/>
                    <a:pt x="386672" y="201930"/>
                  </a:cubicBezTo>
                  <a:lnTo>
                    <a:pt x="386672" y="381742"/>
                  </a:lnTo>
                  <a:cubicBezTo>
                    <a:pt x="386672" y="381742"/>
                    <a:pt x="386672" y="381742"/>
                    <a:pt x="386672" y="381742"/>
                  </a:cubicBezTo>
                  <a:close/>
                </a:path>
              </a:pathLst>
            </a:custGeom>
            <a:solidFill>
              <a:srgbClr val="704430"/>
            </a:solidFill>
          </p:spPr>
        </p:sp>
      </p:grpSp>
      <p:grpSp>
        <p:nvGrpSpPr>
          <p:cNvPr id="11" name="Group 11"/>
          <p:cNvGrpSpPr/>
          <p:nvPr/>
        </p:nvGrpSpPr>
        <p:grpSpPr>
          <a:xfrm>
            <a:off x="1520522" y="1795041"/>
            <a:ext cx="15323155" cy="7657113"/>
            <a:chOff x="0" y="0"/>
            <a:chExt cx="4426901" cy="2212161"/>
          </a:xfrm>
        </p:grpSpPr>
        <p:sp>
          <p:nvSpPr>
            <p:cNvPr id="12" name="Freeform 12"/>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3" name="Freeform 13"/>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14" name="Freeform 14"/>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grpSp>
        <p:nvGrpSpPr>
          <p:cNvPr id="15" name="Group 15"/>
          <p:cNvGrpSpPr/>
          <p:nvPr/>
        </p:nvGrpSpPr>
        <p:grpSpPr>
          <a:xfrm>
            <a:off x="2575183" y="2246427"/>
            <a:ext cx="10675301" cy="823276"/>
            <a:chOff x="0" y="0"/>
            <a:chExt cx="24817148" cy="1913890"/>
          </a:xfrm>
        </p:grpSpPr>
        <p:sp>
          <p:nvSpPr>
            <p:cNvPr id="16" name="Freeform 16"/>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F8CDA2"/>
            </a:solidFill>
          </p:spPr>
        </p:sp>
      </p:grpSp>
      <p:sp>
        <p:nvSpPr>
          <p:cNvPr id="17" name="AutoShape 17"/>
          <p:cNvSpPr/>
          <p:nvPr/>
        </p:nvSpPr>
        <p:spPr>
          <a:xfrm rot="5400000">
            <a:off x="7482408" y="1297248"/>
            <a:ext cx="450550" cy="0"/>
          </a:xfrm>
          <a:prstGeom prst="line">
            <a:avLst/>
          </a:prstGeom>
          <a:ln w="47625" cap="rnd">
            <a:solidFill>
              <a:srgbClr val="704430"/>
            </a:solidFill>
            <a:prstDash val="solid"/>
            <a:headEnd type="none" w="sm" len="sm"/>
            <a:tailEnd type="none" w="sm" len="sm"/>
          </a:ln>
        </p:spPr>
      </p:sp>
      <p:sp>
        <p:nvSpPr>
          <p:cNvPr id="18" name="AutoShape 18"/>
          <p:cNvSpPr/>
          <p:nvPr/>
        </p:nvSpPr>
        <p:spPr>
          <a:xfrm>
            <a:off x="7482408" y="1297248"/>
            <a:ext cx="450550" cy="0"/>
          </a:xfrm>
          <a:prstGeom prst="line">
            <a:avLst/>
          </a:prstGeom>
          <a:ln w="47625" cap="rnd">
            <a:solidFill>
              <a:srgbClr val="704430"/>
            </a:solidFill>
            <a:prstDash val="solid"/>
            <a:headEnd type="none" w="sm" len="sm"/>
            <a:tailEnd type="none" w="sm" len="sm"/>
          </a:ln>
        </p:spPr>
      </p:sp>
      <p:sp>
        <p:nvSpPr>
          <p:cNvPr id="19" name="AutoShape 19"/>
          <p:cNvSpPr/>
          <p:nvPr/>
        </p:nvSpPr>
        <p:spPr>
          <a:xfrm>
            <a:off x="15271777" y="2442503"/>
            <a:ext cx="450550" cy="0"/>
          </a:xfrm>
          <a:prstGeom prst="line">
            <a:avLst/>
          </a:prstGeom>
          <a:ln w="47625" cap="rnd">
            <a:solidFill>
              <a:srgbClr val="704430"/>
            </a:solidFill>
            <a:prstDash val="solid"/>
            <a:headEnd type="none" w="sm" len="sm"/>
            <a:tailEnd type="none" w="sm" len="sm"/>
          </a:ln>
        </p:spPr>
      </p:sp>
      <p:sp>
        <p:nvSpPr>
          <p:cNvPr id="20" name="AutoShape 20"/>
          <p:cNvSpPr/>
          <p:nvPr/>
        </p:nvSpPr>
        <p:spPr>
          <a:xfrm>
            <a:off x="15271777" y="2634252"/>
            <a:ext cx="450550" cy="0"/>
          </a:xfrm>
          <a:prstGeom prst="line">
            <a:avLst/>
          </a:prstGeom>
          <a:ln w="47625" cap="rnd">
            <a:solidFill>
              <a:srgbClr val="704430"/>
            </a:solidFill>
            <a:prstDash val="solid"/>
            <a:headEnd type="none" w="sm" len="sm"/>
            <a:tailEnd type="none" w="sm" len="sm"/>
          </a:ln>
        </p:spPr>
      </p:sp>
      <p:sp>
        <p:nvSpPr>
          <p:cNvPr id="21" name="AutoShape 21"/>
          <p:cNvSpPr/>
          <p:nvPr/>
        </p:nvSpPr>
        <p:spPr>
          <a:xfrm>
            <a:off x="15271777" y="2826001"/>
            <a:ext cx="450550" cy="0"/>
          </a:xfrm>
          <a:prstGeom prst="line">
            <a:avLst/>
          </a:prstGeom>
          <a:ln w="47625" cap="rnd">
            <a:solidFill>
              <a:srgbClr val="704430"/>
            </a:solidFill>
            <a:prstDash val="solid"/>
            <a:headEnd type="none" w="sm" len="sm"/>
            <a:tailEnd type="none" w="sm" len="sm"/>
          </a:ln>
        </p:spPr>
      </p:sp>
      <p:pic>
        <p:nvPicPr>
          <p:cNvPr id="22" name="Picture 2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39310" y="2377623"/>
            <a:ext cx="456119" cy="516849"/>
          </a:xfrm>
          <a:prstGeom prst="rect">
            <a:avLst/>
          </a:prstGeom>
        </p:spPr>
      </p:pic>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833244" y="2257037"/>
            <a:ext cx="758021" cy="758021"/>
          </a:xfrm>
          <a:prstGeom prst="rect">
            <a:avLst/>
          </a:prstGeom>
        </p:spPr>
      </p:pic>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911752" y="2377623"/>
            <a:ext cx="538384" cy="516849"/>
          </a:xfrm>
          <a:prstGeom prst="rect">
            <a:avLst/>
          </a:prstGeom>
        </p:spPr>
      </p:pic>
      <p:pic>
        <p:nvPicPr>
          <p:cNvPr id="25" name="Picture 2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712516" y="2377623"/>
            <a:ext cx="394685" cy="516849"/>
          </a:xfrm>
          <a:prstGeom prst="rect">
            <a:avLst/>
          </a:prstGeom>
        </p:spPr>
      </p:pic>
      <p:grpSp>
        <p:nvGrpSpPr>
          <p:cNvPr id="26" name="Group 26"/>
          <p:cNvGrpSpPr/>
          <p:nvPr/>
        </p:nvGrpSpPr>
        <p:grpSpPr>
          <a:xfrm>
            <a:off x="14350757" y="1070721"/>
            <a:ext cx="406363" cy="40636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28" name="Group 28"/>
          <p:cNvGrpSpPr/>
          <p:nvPr/>
        </p:nvGrpSpPr>
        <p:grpSpPr>
          <a:xfrm>
            <a:off x="15040638" y="1070721"/>
            <a:ext cx="406363" cy="406363"/>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30" name="Group 30"/>
          <p:cNvGrpSpPr/>
          <p:nvPr/>
        </p:nvGrpSpPr>
        <p:grpSpPr>
          <a:xfrm>
            <a:off x="15730518" y="1070721"/>
            <a:ext cx="406363" cy="406363"/>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pic>
        <p:nvPicPr>
          <p:cNvPr id="32" name="Picture 3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266122" y="4532853"/>
            <a:ext cx="6206750" cy="3747326"/>
          </a:xfrm>
          <a:prstGeom prst="rect">
            <a:avLst/>
          </a:prstGeom>
        </p:spPr>
      </p:pic>
      <p:sp>
        <p:nvSpPr>
          <p:cNvPr id="33" name="TextBox 33"/>
          <p:cNvSpPr txBox="1"/>
          <p:nvPr/>
        </p:nvSpPr>
        <p:spPr>
          <a:xfrm>
            <a:off x="9148102" y="7489756"/>
            <a:ext cx="6582416" cy="590550"/>
          </a:xfrm>
          <a:prstGeom prst="rect">
            <a:avLst/>
          </a:prstGeom>
        </p:spPr>
        <p:txBody>
          <a:bodyPr lIns="0" tIns="0" rIns="0" bIns="0" rtlCol="0" anchor="t">
            <a:spAutoFit/>
          </a:bodyPr>
          <a:lstStyle/>
          <a:p>
            <a:pPr algn="ctr">
              <a:lnSpc>
                <a:spcPts val="4679"/>
              </a:lnSpc>
            </a:pPr>
            <a:r>
              <a:rPr lang="en-US" sz="3899" spc="116">
                <a:solidFill>
                  <a:srgbClr val="704430"/>
                </a:solidFill>
                <a:latin typeface="Nunito"/>
              </a:rPr>
              <a:t>KELOMPOK 2 - FB</a:t>
            </a:r>
          </a:p>
        </p:txBody>
      </p:sp>
      <p:sp>
        <p:nvSpPr>
          <p:cNvPr id="34" name="TextBox 34"/>
          <p:cNvSpPr txBox="1"/>
          <p:nvPr/>
        </p:nvSpPr>
        <p:spPr>
          <a:xfrm>
            <a:off x="8563340" y="4742278"/>
            <a:ext cx="7573542" cy="1719067"/>
          </a:xfrm>
          <a:prstGeom prst="rect">
            <a:avLst/>
          </a:prstGeom>
        </p:spPr>
        <p:txBody>
          <a:bodyPr lIns="0" tIns="0" rIns="0" bIns="0" rtlCol="0" anchor="t">
            <a:spAutoFit/>
          </a:bodyPr>
          <a:lstStyle/>
          <a:p>
            <a:pPr algn="ctr">
              <a:lnSpc>
                <a:spcPts val="11983"/>
              </a:lnSpc>
            </a:pPr>
            <a:r>
              <a:rPr lang="en-US" sz="14979">
                <a:solidFill>
                  <a:srgbClr val="704430"/>
                </a:solidFill>
                <a:latin typeface="Marykate"/>
              </a:rPr>
              <a:t>Thank You</a:t>
            </a:r>
          </a:p>
        </p:txBody>
      </p:sp>
      <p:sp>
        <p:nvSpPr>
          <p:cNvPr id="35" name="TextBox 35"/>
          <p:cNvSpPr txBox="1"/>
          <p:nvPr/>
        </p:nvSpPr>
        <p:spPr>
          <a:xfrm>
            <a:off x="4370674" y="2463754"/>
            <a:ext cx="4192666" cy="445770"/>
          </a:xfrm>
          <a:prstGeom prst="rect">
            <a:avLst/>
          </a:prstGeom>
        </p:spPr>
        <p:txBody>
          <a:bodyPr lIns="0" tIns="0" rIns="0" bIns="0" rtlCol="0" anchor="t">
            <a:spAutoFit/>
          </a:bodyPr>
          <a:lstStyle/>
          <a:p>
            <a:pPr>
              <a:lnSpc>
                <a:spcPts val="3300"/>
              </a:lnSpc>
            </a:pPr>
            <a:r>
              <a:rPr lang="en-US" sz="3300">
                <a:solidFill>
                  <a:srgbClr val="704430"/>
                </a:solidFill>
                <a:latin typeface="Nunito"/>
              </a:rPr>
              <a:t>Case-2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1932958" y="2216012"/>
            <a:ext cx="5435227" cy="5469373"/>
            <a:chOff x="0" y="0"/>
            <a:chExt cx="1570252" cy="1580117"/>
          </a:xfrm>
        </p:grpSpPr>
        <p:sp>
          <p:nvSpPr>
            <p:cNvPr id="4" name="Freeform 4"/>
            <p:cNvSpPr/>
            <p:nvPr/>
          </p:nvSpPr>
          <p:spPr>
            <a:xfrm>
              <a:off x="92710" y="106680"/>
              <a:ext cx="1466112" cy="1460737"/>
            </a:xfrm>
            <a:custGeom>
              <a:avLst/>
              <a:gdLst/>
              <a:ahLst/>
              <a:cxnLst/>
              <a:rect l="l" t="t" r="r" b="b"/>
              <a:pathLst>
                <a:path w="1466112" h="1460737">
                  <a:moveTo>
                    <a:pt x="1439442" y="1271507"/>
                  </a:moveTo>
                  <a:cubicBezTo>
                    <a:pt x="1439442" y="1359137"/>
                    <a:pt x="1363242" y="1430257"/>
                    <a:pt x="1281962" y="1430257"/>
                  </a:cubicBezTo>
                  <a:lnTo>
                    <a:pt x="66040" y="1430257"/>
                  </a:lnTo>
                  <a:cubicBezTo>
                    <a:pt x="43180" y="1430257"/>
                    <a:pt x="20320" y="1425177"/>
                    <a:pt x="0" y="1416287"/>
                  </a:cubicBezTo>
                  <a:cubicBezTo>
                    <a:pt x="26670" y="1444227"/>
                    <a:pt x="63500" y="1460737"/>
                    <a:pt x="103471" y="1460737"/>
                  </a:cubicBezTo>
                  <a:lnTo>
                    <a:pt x="1320062" y="1460737"/>
                  </a:lnTo>
                  <a:cubicBezTo>
                    <a:pt x="1400072" y="1460737"/>
                    <a:pt x="1466112" y="1394697"/>
                    <a:pt x="1466112" y="1314687"/>
                  </a:cubicBezTo>
                  <a:lnTo>
                    <a:pt x="1466112" y="95250"/>
                  </a:lnTo>
                  <a:cubicBezTo>
                    <a:pt x="1466112" y="58420"/>
                    <a:pt x="1452142" y="25400"/>
                    <a:pt x="1430552" y="0"/>
                  </a:cubicBezTo>
                  <a:cubicBezTo>
                    <a:pt x="1436902" y="16510"/>
                    <a:pt x="1439442" y="34290"/>
                    <a:pt x="1439442" y="52070"/>
                  </a:cubicBezTo>
                  <a:lnTo>
                    <a:pt x="1439442" y="1271507"/>
                  </a:lnTo>
                  <a:lnTo>
                    <a:pt x="1439442" y="1271507"/>
                  </a:lnTo>
                  <a:close/>
                </a:path>
              </a:pathLst>
            </a:custGeom>
            <a:solidFill>
              <a:srgbClr val="704430"/>
            </a:solidFill>
          </p:spPr>
        </p:sp>
        <p:sp>
          <p:nvSpPr>
            <p:cNvPr id="5" name="Freeform 5"/>
            <p:cNvSpPr/>
            <p:nvPr/>
          </p:nvSpPr>
          <p:spPr>
            <a:xfrm>
              <a:off x="12700" y="12700"/>
              <a:ext cx="1505482" cy="1511537"/>
            </a:xfrm>
            <a:custGeom>
              <a:avLst/>
              <a:gdLst/>
              <a:ahLst/>
              <a:cxnLst/>
              <a:rect l="l" t="t" r="r" b="b"/>
              <a:pathLst>
                <a:path w="1505482" h="1511537">
                  <a:moveTo>
                    <a:pt x="146050" y="1511537"/>
                  </a:moveTo>
                  <a:lnTo>
                    <a:pt x="1359432" y="1511537"/>
                  </a:lnTo>
                  <a:cubicBezTo>
                    <a:pt x="1439442" y="1511537"/>
                    <a:pt x="1505482" y="1445497"/>
                    <a:pt x="1505482" y="1365487"/>
                  </a:cubicBezTo>
                  <a:lnTo>
                    <a:pt x="1505482" y="146050"/>
                  </a:lnTo>
                  <a:cubicBezTo>
                    <a:pt x="1505482" y="66040"/>
                    <a:pt x="1439442" y="0"/>
                    <a:pt x="1359432" y="0"/>
                  </a:cubicBezTo>
                  <a:lnTo>
                    <a:pt x="146050" y="0"/>
                  </a:lnTo>
                  <a:cubicBezTo>
                    <a:pt x="66040" y="0"/>
                    <a:pt x="0" y="66040"/>
                    <a:pt x="0" y="146050"/>
                  </a:cubicBezTo>
                  <a:lnTo>
                    <a:pt x="0" y="1365487"/>
                  </a:lnTo>
                  <a:cubicBezTo>
                    <a:pt x="0" y="1446767"/>
                    <a:pt x="66040" y="1511537"/>
                    <a:pt x="146050" y="1511537"/>
                  </a:cubicBezTo>
                  <a:close/>
                </a:path>
              </a:pathLst>
            </a:custGeom>
            <a:solidFill>
              <a:srgbClr val="FFF3ED"/>
            </a:solidFill>
          </p:spPr>
        </p:sp>
        <p:sp>
          <p:nvSpPr>
            <p:cNvPr id="6" name="Freeform 6"/>
            <p:cNvSpPr/>
            <p:nvPr/>
          </p:nvSpPr>
          <p:spPr>
            <a:xfrm>
              <a:off x="0" y="0"/>
              <a:ext cx="1570252" cy="1580117"/>
            </a:xfrm>
            <a:custGeom>
              <a:avLst/>
              <a:gdLst/>
              <a:ahLst/>
              <a:cxnLst/>
              <a:rect l="l" t="t" r="r" b="b"/>
              <a:pathLst>
                <a:path w="1570252" h="1580117">
                  <a:moveTo>
                    <a:pt x="1506752" y="74930"/>
                  </a:moveTo>
                  <a:cubicBezTo>
                    <a:pt x="1478812" y="30480"/>
                    <a:pt x="1429282" y="0"/>
                    <a:pt x="1372132" y="0"/>
                  </a:cubicBezTo>
                  <a:lnTo>
                    <a:pt x="158750" y="0"/>
                  </a:lnTo>
                  <a:cubicBezTo>
                    <a:pt x="71120" y="0"/>
                    <a:pt x="0" y="71120"/>
                    <a:pt x="0" y="158750"/>
                  </a:cubicBezTo>
                  <a:lnTo>
                    <a:pt x="0" y="1378187"/>
                  </a:lnTo>
                  <a:cubicBezTo>
                    <a:pt x="0" y="1430257"/>
                    <a:pt x="25400" y="1475977"/>
                    <a:pt x="63500" y="1505187"/>
                  </a:cubicBezTo>
                  <a:cubicBezTo>
                    <a:pt x="91440" y="1549637"/>
                    <a:pt x="140970" y="1580117"/>
                    <a:pt x="197347" y="1580117"/>
                  </a:cubicBezTo>
                  <a:lnTo>
                    <a:pt x="1411502" y="1580117"/>
                  </a:lnTo>
                  <a:cubicBezTo>
                    <a:pt x="1499132" y="1580117"/>
                    <a:pt x="1570252" y="1508997"/>
                    <a:pt x="1570252" y="1421367"/>
                  </a:cubicBezTo>
                  <a:lnTo>
                    <a:pt x="1570252" y="201930"/>
                  </a:lnTo>
                  <a:cubicBezTo>
                    <a:pt x="1570252" y="149860"/>
                    <a:pt x="1544852" y="104140"/>
                    <a:pt x="1506752" y="74930"/>
                  </a:cubicBezTo>
                  <a:close/>
                  <a:moveTo>
                    <a:pt x="12700" y="1378187"/>
                  </a:moveTo>
                  <a:lnTo>
                    <a:pt x="12700" y="158750"/>
                  </a:lnTo>
                  <a:cubicBezTo>
                    <a:pt x="12700" y="78740"/>
                    <a:pt x="78740" y="12700"/>
                    <a:pt x="158750" y="12700"/>
                  </a:cubicBezTo>
                  <a:lnTo>
                    <a:pt x="1372132" y="12700"/>
                  </a:lnTo>
                  <a:cubicBezTo>
                    <a:pt x="1452142" y="12700"/>
                    <a:pt x="1518182" y="78740"/>
                    <a:pt x="1518182" y="158750"/>
                  </a:cubicBezTo>
                  <a:lnTo>
                    <a:pt x="1518182" y="1378187"/>
                  </a:lnTo>
                  <a:cubicBezTo>
                    <a:pt x="1518182" y="1458197"/>
                    <a:pt x="1452142" y="1524237"/>
                    <a:pt x="1372132" y="1524237"/>
                  </a:cubicBezTo>
                  <a:lnTo>
                    <a:pt x="158750" y="1524237"/>
                  </a:lnTo>
                  <a:cubicBezTo>
                    <a:pt x="78740" y="1524237"/>
                    <a:pt x="12700" y="1459467"/>
                    <a:pt x="12700" y="1378187"/>
                  </a:cubicBezTo>
                  <a:close/>
                  <a:moveTo>
                    <a:pt x="1558822" y="1421367"/>
                  </a:moveTo>
                  <a:cubicBezTo>
                    <a:pt x="1558822" y="1501376"/>
                    <a:pt x="1491512" y="1567417"/>
                    <a:pt x="1411502" y="1567417"/>
                  </a:cubicBezTo>
                  <a:lnTo>
                    <a:pt x="197347" y="1567417"/>
                  </a:lnTo>
                  <a:cubicBezTo>
                    <a:pt x="157480" y="1567417"/>
                    <a:pt x="120650" y="1550906"/>
                    <a:pt x="93980" y="1522967"/>
                  </a:cubicBezTo>
                  <a:cubicBezTo>
                    <a:pt x="114300" y="1531856"/>
                    <a:pt x="135890" y="1536937"/>
                    <a:pt x="160020" y="1536937"/>
                  </a:cubicBezTo>
                  <a:lnTo>
                    <a:pt x="1373402" y="1536937"/>
                  </a:lnTo>
                  <a:cubicBezTo>
                    <a:pt x="1461032" y="1536937"/>
                    <a:pt x="1532152" y="1465817"/>
                    <a:pt x="1532152" y="1378187"/>
                  </a:cubicBezTo>
                  <a:lnTo>
                    <a:pt x="1532152" y="158750"/>
                  </a:lnTo>
                  <a:cubicBezTo>
                    <a:pt x="1532152" y="140970"/>
                    <a:pt x="1528342" y="123190"/>
                    <a:pt x="1523262" y="106680"/>
                  </a:cubicBezTo>
                  <a:cubicBezTo>
                    <a:pt x="1544852" y="132080"/>
                    <a:pt x="1558822" y="165100"/>
                    <a:pt x="1558822" y="201930"/>
                  </a:cubicBezTo>
                  <a:lnTo>
                    <a:pt x="1558822" y="1421367"/>
                  </a:lnTo>
                  <a:cubicBezTo>
                    <a:pt x="1558822" y="1421367"/>
                    <a:pt x="1558822" y="1421367"/>
                    <a:pt x="1558822" y="1421367"/>
                  </a:cubicBezTo>
                  <a:close/>
                </a:path>
              </a:pathLst>
            </a:custGeom>
            <a:solidFill>
              <a:srgbClr val="704430"/>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287538">
            <a:off x="13966675" y="582187"/>
            <a:ext cx="4281232" cy="3829757"/>
          </a:xfrm>
          <a:prstGeom prst="rect">
            <a:avLst/>
          </a:prstGeom>
        </p:spPr>
      </p:pic>
      <p:grpSp>
        <p:nvGrpSpPr>
          <p:cNvPr id="8" name="Group 8"/>
          <p:cNvGrpSpPr/>
          <p:nvPr/>
        </p:nvGrpSpPr>
        <p:grpSpPr>
          <a:xfrm>
            <a:off x="10672063" y="4048136"/>
            <a:ext cx="5435227" cy="5469373"/>
            <a:chOff x="0" y="0"/>
            <a:chExt cx="1570252" cy="1580117"/>
          </a:xfrm>
        </p:grpSpPr>
        <p:sp>
          <p:nvSpPr>
            <p:cNvPr id="9" name="Freeform 9"/>
            <p:cNvSpPr/>
            <p:nvPr/>
          </p:nvSpPr>
          <p:spPr>
            <a:xfrm>
              <a:off x="92710" y="106680"/>
              <a:ext cx="1466112" cy="1460737"/>
            </a:xfrm>
            <a:custGeom>
              <a:avLst/>
              <a:gdLst/>
              <a:ahLst/>
              <a:cxnLst/>
              <a:rect l="l" t="t" r="r" b="b"/>
              <a:pathLst>
                <a:path w="1466112" h="1460737">
                  <a:moveTo>
                    <a:pt x="1439442" y="1271507"/>
                  </a:moveTo>
                  <a:cubicBezTo>
                    <a:pt x="1439442" y="1359137"/>
                    <a:pt x="1363242" y="1430257"/>
                    <a:pt x="1281962" y="1430257"/>
                  </a:cubicBezTo>
                  <a:lnTo>
                    <a:pt x="66040" y="1430257"/>
                  </a:lnTo>
                  <a:cubicBezTo>
                    <a:pt x="43180" y="1430257"/>
                    <a:pt x="20320" y="1425177"/>
                    <a:pt x="0" y="1416287"/>
                  </a:cubicBezTo>
                  <a:cubicBezTo>
                    <a:pt x="26670" y="1444227"/>
                    <a:pt x="63500" y="1460737"/>
                    <a:pt x="103471" y="1460737"/>
                  </a:cubicBezTo>
                  <a:lnTo>
                    <a:pt x="1320062" y="1460737"/>
                  </a:lnTo>
                  <a:cubicBezTo>
                    <a:pt x="1400072" y="1460737"/>
                    <a:pt x="1466112" y="1394697"/>
                    <a:pt x="1466112" y="1314687"/>
                  </a:cubicBezTo>
                  <a:lnTo>
                    <a:pt x="1466112" y="95250"/>
                  </a:lnTo>
                  <a:cubicBezTo>
                    <a:pt x="1466112" y="58420"/>
                    <a:pt x="1452142" y="25400"/>
                    <a:pt x="1430552" y="0"/>
                  </a:cubicBezTo>
                  <a:cubicBezTo>
                    <a:pt x="1436902" y="16510"/>
                    <a:pt x="1439442" y="34290"/>
                    <a:pt x="1439442" y="52070"/>
                  </a:cubicBezTo>
                  <a:lnTo>
                    <a:pt x="1439442" y="1271507"/>
                  </a:lnTo>
                  <a:lnTo>
                    <a:pt x="1439442" y="1271507"/>
                  </a:lnTo>
                  <a:close/>
                </a:path>
              </a:pathLst>
            </a:custGeom>
            <a:solidFill>
              <a:srgbClr val="704430"/>
            </a:solidFill>
          </p:spPr>
        </p:sp>
        <p:sp>
          <p:nvSpPr>
            <p:cNvPr id="10" name="Freeform 10"/>
            <p:cNvSpPr/>
            <p:nvPr/>
          </p:nvSpPr>
          <p:spPr>
            <a:xfrm>
              <a:off x="12700" y="12700"/>
              <a:ext cx="1505482" cy="1511537"/>
            </a:xfrm>
            <a:custGeom>
              <a:avLst/>
              <a:gdLst/>
              <a:ahLst/>
              <a:cxnLst/>
              <a:rect l="l" t="t" r="r" b="b"/>
              <a:pathLst>
                <a:path w="1505482" h="1511537">
                  <a:moveTo>
                    <a:pt x="146050" y="1511537"/>
                  </a:moveTo>
                  <a:lnTo>
                    <a:pt x="1359432" y="1511537"/>
                  </a:lnTo>
                  <a:cubicBezTo>
                    <a:pt x="1439442" y="1511537"/>
                    <a:pt x="1505482" y="1445497"/>
                    <a:pt x="1505482" y="1365487"/>
                  </a:cubicBezTo>
                  <a:lnTo>
                    <a:pt x="1505482" y="146050"/>
                  </a:lnTo>
                  <a:cubicBezTo>
                    <a:pt x="1505482" y="66040"/>
                    <a:pt x="1439442" y="0"/>
                    <a:pt x="1359432" y="0"/>
                  </a:cubicBezTo>
                  <a:lnTo>
                    <a:pt x="146050" y="0"/>
                  </a:lnTo>
                  <a:cubicBezTo>
                    <a:pt x="66040" y="0"/>
                    <a:pt x="0" y="66040"/>
                    <a:pt x="0" y="146050"/>
                  </a:cubicBezTo>
                  <a:lnTo>
                    <a:pt x="0" y="1365487"/>
                  </a:lnTo>
                  <a:cubicBezTo>
                    <a:pt x="0" y="1446767"/>
                    <a:pt x="66040" y="1511537"/>
                    <a:pt x="146050" y="1511537"/>
                  </a:cubicBezTo>
                  <a:close/>
                </a:path>
              </a:pathLst>
            </a:custGeom>
            <a:solidFill>
              <a:srgbClr val="B9DDBF"/>
            </a:solidFill>
          </p:spPr>
        </p:sp>
        <p:sp>
          <p:nvSpPr>
            <p:cNvPr id="11" name="Freeform 11"/>
            <p:cNvSpPr/>
            <p:nvPr/>
          </p:nvSpPr>
          <p:spPr>
            <a:xfrm>
              <a:off x="0" y="0"/>
              <a:ext cx="1570252" cy="1580117"/>
            </a:xfrm>
            <a:custGeom>
              <a:avLst/>
              <a:gdLst/>
              <a:ahLst/>
              <a:cxnLst/>
              <a:rect l="l" t="t" r="r" b="b"/>
              <a:pathLst>
                <a:path w="1570252" h="1580117">
                  <a:moveTo>
                    <a:pt x="1506752" y="74930"/>
                  </a:moveTo>
                  <a:cubicBezTo>
                    <a:pt x="1478812" y="30480"/>
                    <a:pt x="1429282" y="0"/>
                    <a:pt x="1372132" y="0"/>
                  </a:cubicBezTo>
                  <a:lnTo>
                    <a:pt x="158750" y="0"/>
                  </a:lnTo>
                  <a:cubicBezTo>
                    <a:pt x="71120" y="0"/>
                    <a:pt x="0" y="71120"/>
                    <a:pt x="0" y="158750"/>
                  </a:cubicBezTo>
                  <a:lnTo>
                    <a:pt x="0" y="1378187"/>
                  </a:lnTo>
                  <a:cubicBezTo>
                    <a:pt x="0" y="1430257"/>
                    <a:pt x="25400" y="1475977"/>
                    <a:pt x="63500" y="1505187"/>
                  </a:cubicBezTo>
                  <a:cubicBezTo>
                    <a:pt x="91440" y="1549637"/>
                    <a:pt x="140970" y="1580117"/>
                    <a:pt x="197347" y="1580117"/>
                  </a:cubicBezTo>
                  <a:lnTo>
                    <a:pt x="1411502" y="1580117"/>
                  </a:lnTo>
                  <a:cubicBezTo>
                    <a:pt x="1499132" y="1580117"/>
                    <a:pt x="1570252" y="1508997"/>
                    <a:pt x="1570252" y="1421367"/>
                  </a:cubicBezTo>
                  <a:lnTo>
                    <a:pt x="1570252" y="201930"/>
                  </a:lnTo>
                  <a:cubicBezTo>
                    <a:pt x="1570252" y="149860"/>
                    <a:pt x="1544852" y="104140"/>
                    <a:pt x="1506752" y="74930"/>
                  </a:cubicBezTo>
                  <a:close/>
                  <a:moveTo>
                    <a:pt x="12700" y="1378187"/>
                  </a:moveTo>
                  <a:lnTo>
                    <a:pt x="12700" y="158750"/>
                  </a:lnTo>
                  <a:cubicBezTo>
                    <a:pt x="12700" y="78740"/>
                    <a:pt x="78740" y="12700"/>
                    <a:pt x="158750" y="12700"/>
                  </a:cubicBezTo>
                  <a:lnTo>
                    <a:pt x="1372132" y="12700"/>
                  </a:lnTo>
                  <a:cubicBezTo>
                    <a:pt x="1452142" y="12700"/>
                    <a:pt x="1518182" y="78740"/>
                    <a:pt x="1518182" y="158750"/>
                  </a:cubicBezTo>
                  <a:lnTo>
                    <a:pt x="1518182" y="1378187"/>
                  </a:lnTo>
                  <a:cubicBezTo>
                    <a:pt x="1518182" y="1458197"/>
                    <a:pt x="1452142" y="1524237"/>
                    <a:pt x="1372132" y="1524237"/>
                  </a:cubicBezTo>
                  <a:lnTo>
                    <a:pt x="158750" y="1524237"/>
                  </a:lnTo>
                  <a:cubicBezTo>
                    <a:pt x="78740" y="1524237"/>
                    <a:pt x="12700" y="1459467"/>
                    <a:pt x="12700" y="1378187"/>
                  </a:cubicBezTo>
                  <a:close/>
                  <a:moveTo>
                    <a:pt x="1558822" y="1421367"/>
                  </a:moveTo>
                  <a:cubicBezTo>
                    <a:pt x="1558822" y="1501376"/>
                    <a:pt x="1491512" y="1567417"/>
                    <a:pt x="1411502" y="1567417"/>
                  </a:cubicBezTo>
                  <a:lnTo>
                    <a:pt x="197347" y="1567417"/>
                  </a:lnTo>
                  <a:cubicBezTo>
                    <a:pt x="157480" y="1567417"/>
                    <a:pt x="120650" y="1550906"/>
                    <a:pt x="93980" y="1522967"/>
                  </a:cubicBezTo>
                  <a:cubicBezTo>
                    <a:pt x="114300" y="1531856"/>
                    <a:pt x="135890" y="1536937"/>
                    <a:pt x="160020" y="1536937"/>
                  </a:cubicBezTo>
                  <a:lnTo>
                    <a:pt x="1373402" y="1536937"/>
                  </a:lnTo>
                  <a:cubicBezTo>
                    <a:pt x="1461032" y="1536937"/>
                    <a:pt x="1532152" y="1465817"/>
                    <a:pt x="1532152" y="1378187"/>
                  </a:cubicBezTo>
                  <a:lnTo>
                    <a:pt x="1532152" y="158750"/>
                  </a:lnTo>
                  <a:cubicBezTo>
                    <a:pt x="1532152" y="140970"/>
                    <a:pt x="1528342" y="123190"/>
                    <a:pt x="1523262" y="106680"/>
                  </a:cubicBezTo>
                  <a:cubicBezTo>
                    <a:pt x="1544852" y="132080"/>
                    <a:pt x="1558822" y="165100"/>
                    <a:pt x="1558822" y="201930"/>
                  </a:cubicBezTo>
                  <a:lnTo>
                    <a:pt x="1558822" y="1421367"/>
                  </a:lnTo>
                  <a:cubicBezTo>
                    <a:pt x="1558822" y="1421367"/>
                    <a:pt x="1558822" y="1421367"/>
                    <a:pt x="1558822" y="1421367"/>
                  </a:cubicBezTo>
                  <a:close/>
                </a:path>
              </a:pathLst>
            </a:custGeom>
            <a:solidFill>
              <a:srgbClr val="704430"/>
            </a:solidFill>
          </p:spPr>
        </p:sp>
      </p:grpSp>
      <p:grpSp>
        <p:nvGrpSpPr>
          <p:cNvPr id="12" name="Group 12"/>
          <p:cNvGrpSpPr/>
          <p:nvPr/>
        </p:nvGrpSpPr>
        <p:grpSpPr>
          <a:xfrm>
            <a:off x="2286421" y="2580806"/>
            <a:ext cx="4618304" cy="823276"/>
            <a:chOff x="0" y="0"/>
            <a:chExt cx="10736290" cy="1913890"/>
          </a:xfrm>
        </p:grpSpPr>
        <p:sp>
          <p:nvSpPr>
            <p:cNvPr id="13" name="Freeform 13"/>
            <p:cNvSpPr/>
            <p:nvPr/>
          </p:nvSpPr>
          <p:spPr>
            <a:xfrm>
              <a:off x="0" y="0"/>
              <a:ext cx="10736290" cy="1913890"/>
            </a:xfrm>
            <a:custGeom>
              <a:avLst/>
              <a:gdLst/>
              <a:ahLst/>
              <a:cxnLst/>
              <a:rect l="l" t="t" r="r" b="b"/>
              <a:pathLst>
                <a:path w="10736290" h="19138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F8CDA2"/>
            </a:solidFill>
          </p:spPr>
        </p:sp>
      </p:grpSp>
      <p:grpSp>
        <p:nvGrpSpPr>
          <p:cNvPr id="14" name="Group 14"/>
          <p:cNvGrpSpPr/>
          <p:nvPr/>
        </p:nvGrpSpPr>
        <p:grpSpPr>
          <a:xfrm>
            <a:off x="11025526" y="4412929"/>
            <a:ext cx="4618304" cy="823276"/>
            <a:chOff x="0" y="0"/>
            <a:chExt cx="10736290" cy="1913890"/>
          </a:xfrm>
        </p:grpSpPr>
        <p:sp>
          <p:nvSpPr>
            <p:cNvPr id="15" name="Freeform 15"/>
            <p:cNvSpPr/>
            <p:nvPr/>
          </p:nvSpPr>
          <p:spPr>
            <a:xfrm>
              <a:off x="0" y="0"/>
              <a:ext cx="10736290" cy="1913890"/>
            </a:xfrm>
            <a:custGeom>
              <a:avLst/>
              <a:gdLst/>
              <a:ahLst/>
              <a:cxnLst/>
              <a:rect l="l" t="t" r="r" b="b"/>
              <a:pathLst>
                <a:path w="10736290" h="19138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FFF3ED"/>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181864" y="2770568"/>
            <a:ext cx="336487" cy="381288"/>
          </a:xfrm>
          <a:prstGeom prst="rect">
            <a:avLst/>
          </a:prstGeom>
        </p:spPr>
      </p:pic>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920969" y="4602691"/>
            <a:ext cx="336487" cy="381288"/>
          </a:xfrm>
          <a:prstGeom prst="rect">
            <a:avLst/>
          </a:prstGeom>
        </p:spPr>
      </p:pic>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2557685" y="7020570"/>
            <a:ext cx="3453871" cy="3590981"/>
          </a:xfrm>
          <a:prstGeom prst="rect">
            <a:avLst/>
          </a:prstGeom>
        </p:spPr>
      </p:pic>
      <p:sp>
        <p:nvSpPr>
          <p:cNvPr id="19" name="TextBox 19"/>
          <p:cNvSpPr txBox="1"/>
          <p:nvPr/>
        </p:nvSpPr>
        <p:spPr>
          <a:xfrm>
            <a:off x="2718951" y="2804050"/>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rPr>
              <a:t>CASE - 2</a:t>
            </a:r>
          </a:p>
        </p:txBody>
      </p:sp>
      <p:sp>
        <p:nvSpPr>
          <p:cNvPr id="20" name="TextBox 20"/>
          <p:cNvSpPr txBox="1"/>
          <p:nvPr/>
        </p:nvSpPr>
        <p:spPr>
          <a:xfrm>
            <a:off x="11458056" y="4636173"/>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rPr>
              <a:t>CASE - 2</a:t>
            </a:r>
          </a:p>
        </p:txBody>
      </p:sp>
      <p:sp>
        <p:nvSpPr>
          <p:cNvPr id="21" name="TextBox 21"/>
          <p:cNvSpPr txBox="1"/>
          <p:nvPr/>
        </p:nvSpPr>
        <p:spPr>
          <a:xfrm>
            <a:off x="3552097" y="123825"/>
            <a:ext cx="11183805" cy="2079625"/>
          </a:xfrm>
          <a:prstGeom prst="rect">
            <a:avLst/>
          </a:prstGeom>
        </p:spPr>
        <p:txBody>
          <a:bodyPr lIns="0" tIns="0" rIns="0" bIns="0" rtlCol="0" anchor="t">
            <a:spAutoFit/>
          </a:bodyPr>
          <a:lstStyle/>
          <a:p>
            <a:pPr algn="ctr">
              <a:lnSpc>
                <a:spcPts val="15949"/>
              </a:lnSpc>
            </a:pPr>
            <a:r>
              <a:rPr lang="en-US" sz="14499" spc="-434">
                <a:solidFill>
                  <a:srgbClr val="FFF3ED"/>
                </a:solidFill>
                <a:latin typeface="Marykate"/>
              </a:rPr>
              <a:t>table of content</a:t>
            </a:r>
          </a:p>
        </p:txBody>
      </p:sp>
      <p:sp>
        <p:nvSpPr>
          <p:cNvPr id="22" name="TextBox 22"/>
          <p:cNvSpPr txBox="1"/>
          <p:nvPr/>
        </p:nvSpPr>
        <p:spPr>
          <a:xfrm>
            <a:off x="1389899" y="4443191"/>
            <a:ext cx="6411347" cy="1304925"/>
          </a:xfrm>
          <a:prstGeom prst="rect">
            <a:avLst/>
          </a:prstGeom>
        </p:spPr>
        <p:txBody>
          <a:bodyPr lIns="0" tIns="0" rIns="0" bIns="0" rtlCol="0" anchor="t">
            <a:spAutoFit/>
          </a:bodyPr>
          <a:lstStyle/>
          <a:p>
            <a:pPr algn="ctr">
              <a:lnSpc>
                <a:spcPts val="9900"/>
              </a:lnSpc>
            </a:pPr>
            <a:r>
              <a:rPr lang="en-US" sz="9000" spc="-270">
                <a:solidFill>
                  <a:srgbClr val="94D2A5"/>
                </a:solidFill>
                <a:latin typeface="Marykate"/>
              </a:rPr>
              <a:t>Article 1</a:t>
            </a:r>
          </a:p>
        </p:txBody>
      </p:sp>
      <p:sp>
        <p:nvSpPr>
          <p:cNvPr id="23" name="TextBox 23"/>
          <p:cNvSpPr txBox="1"/>
          <p:nvPr/>
        </p:nvSpPr>
        <p:spPr>
          <a:xfrm>
            <a:off x="10178411" y="6364173"/>
            <a:ext cx="6411347" cy="1304925"/>
          </a:xfrm>
          <a:prstGeom prst="rect">
            <a:avLst/>
          </a:prstGeom>
        </p:spPr>
        <p:txBody>
          <a:bodyPr lIns="0" tIns="0" rIns="0" bIns="0" rtlCol="0" anchor="t">
            <a:spAutoFit/>
          </a:bodyPr>
          <a:lstStyle/>
          <a:p>
            <a:pPr algn="ctr">
              <a:lnSpc>
                <a:spcPts val="9900"/>
              </a:lnSpc>
            </a:pPr>
            <a:r>
              <a:rPr lang="en-US" sz="9000" spc="-270">
                <a:solidFill>
                  <a:srgbClr val="FFF3ED"/>
                </a:solidFill>
                <a:latin typeface="Marykate"/>
              </a:rPr>
              <a:t>Article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8497652" y="1312010"/>
            <a:ext cx="3685871" cy="1976749"/>
            <a:chOff x="0" y="0"/>
            <a:chExt cx="2102490" cy="1127575"/>
          </a:xfrm>
        </p:grpSpPr>
        <p:sp>
          <p:nvSpPr>
            <p:cNvPr id="4" name="Freeform 4"/>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5" name="Freeform 5"/>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C6C4A3"/>
            </a:solidFill>
          </p:spPr>
        </p:sp>
        <p:sp>
          <p:nvSpPr>
            <p:cNvPr id="6" name="Freeform 6"/>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8735" y="2058427"/>
            <a:ext cx="6668711" cy="5365144"/>
          </a:xfrm>
          <a:prstGeom prst="rect">
            <a:avLst/>
          </a:prstGeom>
        </p:spPr>
      </p:pic>
      <p:grpSp>
        <p:nvGrpSpPr>
          <p:cNvPr id="8" name="Group 8"/>
          <p:cNvGrpSpPr/>
          <p:nvPr/>
        </p:nvGrpSpPr>
        <p:grpSpPr>
          <a:xfrm>
            <a:off x="13197306" y="1312010"/>
            <a:ext cx="3685871" cy="1976749"/>
            <a:chOff x="0" y="0"/>
            <a:chExt cx="2102490" cy="1127575"/>
          </a:xfrm>
        </p:grpSpPr>
        <p:sp>
          <p:nvSpPr>
            <p:cNvPr id="9" name="Freeform 9"/>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10" name="Freeform 10"/>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DFCDC"/>
            </a:solidFill>
          </p:spPr>
        </p:sp>
        <p:sp>
          <p:nvSpPr>
            <p:cNvPr id="11" name="Freeform 11"/>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grpSp>
        <p:nvGrpSpPr>
          <p:cNvPr id="12" name="Group 12"/>
          <p:cNvGrpSpPr/>
          <p:nvPr/>
        </p:nvGrpSpPr>
        <p:grpSpPr>
          <a:xfrm>
            <a:off x="8497652" y="4154717"/>
            <a:ext cx="3685871" cy="1976749"/>
            <a:chOff x="0" y="0"/>
            <a:chExt cx="2102490" cy="1127575"/>
          </a:xfrm>
        </p:grpSpPr>
        <p:sp>
          <p:nvSpPr>
            <p:cNvPr id="13" name="Freeform 13"/>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14" name="Freeform 14"/>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DFCDC"/>
            </a:solidFill>
          </p:spPr>
        </p:sp>
        <p:sp>
          <p:nvSpPr>
            <p:cNvPr id="15" name="Freeform 15"/>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grpSp>
        <p:nvGrpSpPr>
          <p:cNvPr id="16" name="Group 16"/>
          <p:cNvGrpSpPr/>
          <p:nvPr/>
        </p:nvGrpSpPr>
        <p:grpSpPr>
          <a:xfrm>
            <a:off x="13197306" y="4154717"/>
            <a:ext cx="3685871" cy="1976749"/>
            <a:chOff x="0" y="0"/>
            <a:chExt cx="2102490" cy="1127575"/>
          </a:xfrm>
        </p:grpSpPr>
        <p:sp>
          <p:nvSpPr>
            <p:cNvPr id="17" name="Freeform 17"/>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18" name="Freeform 18"/>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C6C4A3"/>
            </a:solidFill>
          </p:spPr>
        </p:sp>
        <p:sp>
          <p:nvSpPr>
            <p:cNvPr id="19" name="Freeform 19"/>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grpSp>
        <p:nvGrpSpPr>
          <p:cNvPr id="20" name="Group 20"/>
          <p:cNvGrpSpPr/>
          <p:nvPr/>
        </p:nvGrpSpPr>
        <p:grpSpPr>
          <a:xfrm>
            <a:off x="11059191" y="6998241"/>
            <a:ext cx="3685871" cy="1976749"/>
            <a:chOff x="0" y="0"/>
            <a:chExt cx="2102490" cy="1127575"/>
          </a:xfrm>
        </p:grpSpPr>
        <p:sp>
          <p:nvSpPr>
            <p:cNvPr id="21" name="Freeform 21"/>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22" name="Freeform 22"/>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C6C4A3"/>
            </a:solidFill>
          </p:spPr>
        </p:sp>
        <p:sp>
          <p:nvSpPr>
            <p:cNvPr id="23" name="Freeform 23"/>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sp>
        <p:nvSpPr>
          <p:cNvPr id="24" name="TextBox 24"/>
          <p:cNvSpPr txBox="1"/>
          <p:nvPr/>
        </p:nvSpPr>
        <p:spPr>
          <a:xfrm>
            <a:off x="8785747" y="1813540"/>
            <a:ext cx="3109681" cy="1049889"/>
          </a:xfrm>
          <a:prstGeom prst="rect">
            <a:avLst/>
          </a:prstGeom>
        </p:spPr>
        <p:txBody>
          <a:bodyPr lIns="0" tIns="0" rIns="0" bIns="0" rtlCol="0" anchor="t">
            <a:spAutoFit/>
          </a:bodyPr>
          <a:lstStyle/>
          <a:p>
            <a:pPr algn="ctr">
              <a:lnSpc>
                <a:spcPts val="4057"/>
              </a:lnSpc>
            </a:pPr>
            <a:r>
              <a:rPr lang="en-US" sz="4057">
                <a:solidFill>
                  <a:srgbClr val="704430"/>
                </a:solidFill>
                <a:latin typeface="Marykate"/>
              </a:rPr>
              <a:t>problem statement</a:t>
            </a:r>
          </a:p>
        </p:txBody>
      </p:sp>
      <p:sp>
        <p:nvSpPr>
          <p:cNvPr id="25" name="TextBox 25"/>
          <p:cNvSpPr txBox="1"/>
          <p:nvPr/>
        </p:nvSpPr>
        <p:spPr>
          <a:xfrm>
            <a:off x="1591225" y="3203202"/>
            <a:ext cx="4643731" cy="3444782"/>
          </a:xfrm>
          <a:prstGeom prst="rect">
            <a:avLst/>
          </a:prstGeom>
        </p:spPr>
        <p:txBody>
          <a:bodyPr lIns="0" tIns="0" rIns="0" bIns="0" rtlCol="0" anchor="t">
            <a:spAutoFit/>
          </a:bodyPr>
          <a:lstStyle/>
          <a:p>
            <a:pPr algn="ctr">
              <a:lnSpc>
                <a:spcPts val="3973"/>
              </a:lnSpc>
            </a:pPr>
            <a:r>
              <a:rPr lang="en-US" sz="2838">
                <a:solidFill>
                  <a:srgbClr val="704430"/>
                </a:solidFill>
                <a:latin typeface="Nunito"/>
              </a:rPr>
              <a:t>Dalam artikel ini, metode  interpolasi Newton  (NIM) digunakan dalam gradien kapasitansi dan kalibrasi kekakuan kantilever untuk mengurangi efek kebisingan nonlinier</a:t>
            </a:r>
          </a:p>
        </p:txBody>
      </p:sp>
      <p:sp>
        <p:nvSpPr>
          <p:cNvPr id="26" name="TextBox 26"/>
          <p:cNvSpPr txBox="1"/>
          <p:nvPr/>
        </p:nvSpPr>
        <p:spPr>
          <a:xfrm>
            <a:off x="216823" y="7997090"/>
            <a:ext cx="5566884" cy="2079625"/>
          </a:xfrm>
          <a:prstGeom prst="rect">
            <a:avLst/>
          </a:prstGeom>
        </p:spPr>
        <p:txBody>
          <a:bodyPr lIns="0" tIns="0" rIns="0" bIns="0" rtlCol="0" anchor="t">
            <a:spAutoFit/>
          </a:bodyPr>
          <a:lstStyle/>
          <a:p>
            <a:pPr algn="ctr">
              <a:lnSpc>
                <a:spcPts val="15949"/>
              </a:lnSpc>
            </a:pPr>
            <a:r>
              <a:rPr lang="en-US" sz="14499" spc="-434">
                <a:solidFill>
                  <a:srgbClr val="FFF3ED"/>
                </a:solidFill>
                <a:latin typeface="Marykate"/>
              </a:rPr>
              <a:t>Artikel 1</a:t>
            </a:r>
          </a:p>
        </p:txBody>
      </p:sp>
      <p:sp>
        <p:nvSpPr>
          <p:cNvPr id="27" name="TextBox 27"/>
          <p:cNvSpPr txBox="1"/>
          <p:nvPr/>
        </p:nvSpPr>
        <p:spPr>
          <a:xfrm>
            <a:off x="13485401" y="2069297"/>
            <a:ext cx="3109681" cy="538375"/>
          </a:xfrm>
          <a:prstGeom prst="rect">
            <a:avLst/>
          </a:prstGeom>
        </p:spPr>
        <p:txBody>
          <a:bodyPr lIns="0" tIns="0" rIns="0" bIns="0" rtlCol="0" anchor="t">
            <a:spAutoFit/>
          </a:bodyPr>
          <a:lstStyle/>
          <a:p>
            <a:pPr algn="ctr">
              <a:lnSpc>
                <a:spcPts val="4057"/>
              </a:lnSpc>
            </a:pPr>
            <a:r>
              <a:rPr lang="en-US" sz="4057">
                <a:solidFill>
                  <a:srgbClr val="704430"/>
                </a:solidFill>
                <a:latin typeface="Marykate"/>
              </a:rPr>
              <a:t>math equation</a:t>
            </a:r>
          </a:p>
        </p:txBody>
      </p:sp>
      <p:sp>
        <p:nvSpPr>
          <p:cNvPr id="28" name="TextBox 28"/>
          <p:cNvSpPr txBox="1"/>
          <p:nvPr/>
        </p:nvSpPr>
        <p:spPr>
          <a:xfrm>
            <a:off x="8785747" y="4912004"/>
            <a:ext cx="3109681" cy="538375"/>
          </a:xfrm>
          <a:prstGeom prst="rect">
            <a:avLst/>
          </a:prstGeom>
        </p:spPr>
        <p:txBody>
          <a:bodyPr lIns="0" tIns="0" rIns="0" bIns="0" rtlCol="0" anchor="t">
            <a:spAutoFit/>
          </a:bodyPr>
          <a:lstStyle/>
          <a:p>
            <a:pPr algn="ctr">
              <a:lnSpc>
                <a:spcPts val="4057"/>
              </a:lnSpc>
            </a:pPr>
            <a:r>
              <a:rPr lang="en-US" sz="4057">
                <a:solidFill>
                  <a:srgbClr val="704430"/>
                </a:solidFill>
                <a:latin typeface="Marykate"/>
              </a:rPr>
              <a:t>algorithm</a:t>
            </a:r>
          </a:p>
        </p:txBody>
      </p:sp>
      <p:sp>
        <p:nvSpPr>
          <p:cNvPr id="29" name="TextBox 29"/>
          <p:cNvSpPr txBox="1"/>
          <p:nvPr/>
        </p:nvSpPr>
        <p:spPr>
          <a:xfrm>
            <a:off x="13485401" y="4912004"/>
            <a:ext cx="3109681" cy="538375"/>
          </a:xfrm>
          <a:prstGeom prst="rect">
            <a:avLst/>
          </a:prstGeom>
        </p:spPr>
        <p:txBody>
          <a:bodyPr lIns="0" tIns="0" rIns="0" bIns="0" rtlCol="0" anchor="t">
            <a:spAutoFit/>
          </a:bodyPr>
          <a:lstStyle/>
          <a:p>
            <a:pPr algn="ctr">
              <a:lnSpc>
                <a:spcPts val="4057"/>
              </a:lnSpc>
            </a:pPr>
            <a:r>
              <a:rPr lang="en-US" sz="4057">
                <a:solidFill>
                  <a:srgbClr val="704430"/>
                </a:solidFill>
                <a:latin typeface="Marykate"/>
              </a:rPr>
              <a:t>flowchart</a:t>
            </a:r>
          </a:p>
        </p:txBody>
      </p:sp>
      <p:sp>
        <p:nvSpPr>
          <p:cNvPr id="30" name="TextBox 30"/>
          <p:cNvSpPr txBox="1"/>
          <p:nvPr/>
        </p:nvSpPr>
        <p:spPr>
          <a:xfrm>
            <a:off x="11347286" y="7755528"/>
            <a:ext cx="3109681" cy="538375"/>
          </a:xfrm>
          <a:prstGeom prst="rect">
            <a:avLst/>
          </a:prstGeom>
        </p:spPr>
        <p:txBody>
          <a:bodyPr lIns="0" tIns="0" rIns="0" bIns="0" rtlCol="0" anchor="t">
            <a:spAutoFit/>
          </a:bodyPr>
          <a:lstStyle/>
          <a:p>
            <a:pPr algn="ctr">
              <a:lnSpc>
                <a:spcPts val="4057"/>
              </a:lnSpc>
            </a:pPr>
            <a:r>
              <a:rPr lang="en-US" sz="4057">
                <a:solidFill>
                  <a:srgbClr val="704430"/>
                </a:solidFill>
                <a:latin typeface="Marykate"/>
              </a:rPr>
              <a:t>analisis</a:t>
            </a:r>
          </a:p>
        </p:txBody>
      </p:sp>
      <p:pic>
        <p:nvPicPr>
          <p:cNvPr id="31" name="Picture 3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59300" y="9258300"/>
            <a:ext cx="758021" cy="7580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8497652" y="1312010"/>
            <a:ext cx="3685871" cy="1976749"/>
            <a:chOff x="0" y="0"/>
            <a:chExt cx="2102490" cy="1127575"/>
          </a:xfrm>
        </p:grpSpPr>
        <p:sp>
          <p:nvSpPr>
            <p:cNvPr id="4" name="Freeform 4"/>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5" name="Freeform 5"/>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D8A46F"/>
            </a:solidFill>
          </p:spPr>
        </p:sp>
        <p:sp>
          <p:nvSpPr>
            <p:cNvPr id="6" name="Freeform 6"/>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sp>
        <p:nvSpPr>
          <p:cNvPr id="7" name="TextBox 7"/>
          <p:cNvSpPr txBox="1"/>
          <p:nvPr/>
        </p:nvSpPr>
        <p:spPr>
          <a:xfrm>
            <a:off x="8785747" y="1813540"/>
            <a:ext cx="3109681" cy="1049889"/>
          </a:xfrm>
          <a:prstGeom prst="rect">
            <a:avLst/>
          </a:prstGeom>
        </p:spPr>
        <p:txBody>
          <a:bodyPr lIns="0" tIns="0" rIns="0" bIns="0" rtlCol="0" anchor="t">
            <a:spAutoFit/>
          </a:bodyPr>
          <a:lstStyle/>
          <a:p>
            <a:pPr algn="ctr">
              <a:lnSpc>
                <a:spcPts val="4057"/>
              </a:lnSpc>
            </a:pPr>
            <a:r>
              <a:rPr lang="en-US" sz="4057">
                <a:solidFill>
                  <a:srgbClr val="FDFCDC"/>
                </a:solidFill>
                <a:latin typeface="Marykate"/>
              </a:rPr>
              <a:t>problem statement</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8735" y="2058427"/>
            <a:ext cx="6668711" cy="5365144"/>
          </a:xfrm>
          <a:prstGeom prst="rect">
            <a:avLst/>
          </a:prstGeom>
        </p:spPr>
      </p:pic>
      <p:sp>
        <p:nvSpPr>
          <p:cNvPr id="9" name="TextBox 9"/>
          <p:cNvSpPr txBox="1"/>
          <p:nvPr/>
        </p:nvSpPr>
        <p:spPr>
          <a:xfrm>
            <a:off x="1441297" y="3241134"/>
            <a:ext cx="4943588" cy="3444782"/>
          </a:xfrm>
          <a:prstGeom prst="rect">
            <a:avLst/>
          </a:prstGeom>
        </p:spPr>
        <p:txBody>
          <a:bodyPr lIns="0" tIns="0" rIns="0" bIns="0" rtlCol="0" anchor="t">
            <a:spAutoFit/>
          </a:bodyPr>
          <a:lstStyle/>
          <a:p>
            <a:pPr algn="ctr">
              <a:lnSpc>
                <a:spcPts val="3973"/>
              </a:lnSpc>
            </a:pPr>
            <a:r>
              <a:rPr lang="en-US" sz="2838">
                <a:solidFill>
                  <a:srgbClr val="704430"/>
                </a:solidFill>
                <a:latin typeface="Nunito"/>
              </a:rPr>
              <a:t>Dalam artikel ini, diterapkan metode interpolasi spline cubic untuk mensimulasi</a:t>
            </a:r>
          </a:p>
          <a:p>
            <a:pPr algn="ctr">
              <a:lnSpc>
                <a:spcPts val="3973"/>
              </a:lnSpc>
            </a:pPr>
            <a:r>
              <a:rPr lang="en-US" sz="2838">
                <a:solidFill>
                  <a:srgbClr val="704430"/>
                </a:solidFill>
                <a:latin typeface="Nunito"/>
              </a:rPr>
              <a:t>masalah analisis data. Dimana pada case ini kami memilih simulasi 1 yang menggambarkan bebek</a:t>
            </a:r>
          </a:p>
        </p:txBody>
      </p:sp>
      <p:sp>
        <p:nvSpPr>
          <p:cNvPr id="10" name="TextBox 10"/>
          <p:cNvSpPr txBox="1"/>
          <p:nvPr/>
        </p:nvSpPr>
        <p:spPr>
          <a:xfrm>
            <a:off x="216823" y="7997090"/>
            <a:ext cx="5566884" cy="2079625"/>
          </a:xfrm>
          <a:prstGeom prst="rect">
            <a:avLst/>
          </a:prstGeom>
        </p:spPr>
        <p:txBody>
          <a:bodyPr lIns="0" tIns="0" rIns="0" bIns="0" rtlCol="0" anchor="t">
            <a:spAutoFit/>
          </a:bodyPr>
          <a:lstStyle/>
          <a:p>
            <a:pPr algn="ctr">
              <a:lnSpc>
                <a:spcPts val="15949"/>
              </a:lnSpc>
            </a:pPr>
            <a:r>
              <a:rPr lang="en-US" sz="14499" spc="-434">
                <a:solidFill>
                  <a:srgbClr val="704430"/>
                </a:solidFill>
                <a:latin typeface="Marykate"/>
              </a:rPr>
              <a:t>Artikel 2</a:t>
            </a:r>
          </a:p>
        </p:txBody>
      </p:sp>
      <p:grpSp>
        <p:nvGrpSpPr>
          <p:cNvPr id="11" name="Group 11"/>
          <p:cNvGrpSpPr/>
          <p:nvPr/>
        </p:nvGrpSpPr>
        <p:grpSpPr>
          <a:xfrm>
            <a:off x="13197306" y="1312010"/>
            <a:ext cx="3685871" cy="1976749"/>
            <a:chOff x="0" y="0"/>
            <a:chExt cx="2102490" cy="1127575"/>
          </a:xfrm>
        </p:grpSpPr>
        <p:sp>
          <p:nvSpPr>
            <p:cNvPr id="12" name="Freeform 12"/>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13" name="Freeform 13"/>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DFCDC"/>
            </a:solidFill>
          </p:spPr>
        </p:sp>
        <p:sp>
          <p:nvSpPr>
            <p:cNvPr id="14" name="Freeform 14"/>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sp>
        <p:nvSpPr>
          <p:cNvPr id="15" name="TextBox 15"/>
          <p:cNvSpPr txBox="1"/>
          <p:nvPr/>
        </p:nvSpPr>
        <p:spPr>
          <a:xfrm>
            <a:off x="13485401" y="2069297"/>
            <a:ext cx="3109681" cy="538375"/>
          </a:xfrm>
          <a:prstGeom prst="rect">
            <a:avLst/>
          </a:prstGeom>
        </p:spPr>
        <p:txBody>
          <a:bodyPr lIns="0" tIns="0" rIns="0" bIns="0" rtlCol="0" anchor="t">
            <a:spAutoFit/>
          </a:bodyPr>
          <a:lstStyle/>
          <a:p>
            <a:pPr algn="ctr">
              <a:lnSpc>
                <a:spcPts val="4057"/>
              </a:lnSpc>
            </a:pPr>
            <a:r>
              <a:rPr lang="en-US" sz="4057">
                <a:solidFill>
                  <a:srgbClr val="704430"/>
                </a:solidFill>
                <a:latin typeface="Marykate"/>
              </a:rPr>
              <a:t>math equation</a:t>
            </a:r>
          </a:p>
        </p:txBody>
      </p:sp>
      <p:grpSp>
        <p:nvGrpSpPr>
          <p:cNvPr id="16" name="Group 16"/>
          <p:cNvGrpSpPr/>
          <p:nvPr/>
        </p:nvGrpSpPr>
        <p:grpSpPr>
          <a:xfrm>
            <a:off x="8497652" y="4154717"/>
            <a:ext cx="3685871" cy="1976749"/>
            <a:chOff x="0" y="0"/>
            <a:chExt cx="2102490" cy="1127575"/>
          </a:xfrm>
        </p:grpSpPr>
        <p:sp>
          <p:nvSpPr>
            <p:cNvPr id="17" name="Freeform 17"/>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18" name="Freeform 18"/>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DFCDC"/>
            </a:solidFill>
          </p:spPr>
        </p:sp>
        <p:sp>
          <p:nvSpPr>
            <p:cNvPr id="19" name="Freeform 19"/>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sp>
        <p:nvSpPr>
          <p:cNvPr id="20" name="TextBox 20"/>
          <p:cNvSpPr txBox="1"/>
          <p:nvPr/>
        </p:nvSpPr>
        <p:spPr>
          <a:xfrm>
            <a:off x="8785747" y="4912004"/>
            <a:ext cx="3109681" cy="538375"/>
          </a:xfrm>
          <a:prstGeom prst="rect">
            <a:avLst/>
          </a:prstGeom>
        </p:spPr>
        <p:txBody>
          <a:bodyPr lIns="0" tIns="0" rIns="0" bIns="0" rtlCol="0" anchor="t">
            <a:spAutoFit/>
          </a:bodyPr>
          <a:lstStyle/>
          <a:p>
            <a:pPr algn="ctr">
              <a:lnSpc>
                <a:spcPts val="4057"/>
              </a:lnSpc>
            </a:pPr>
            <a:r>
              <a:rPr lang="en-US" sz="4057">
                <a:solidFill>
                  <a:srgbClr val="704430"/>
                </a:solidFill>
                <a:latin typeface="Marykate"/>
              </a:rPr>
              <a:t>algorithm</a:t>
            </a:r>
          </a:p>
        </p:txBody>
      </p:sp>
      <p:grpSp>
        <p:nvGrpSpPr>
          <p:cNvPr id="21" name="Group 21"/>
          <p:cNvGrpSpPr/>
          <p:nvPr/>
        </p:nvGrpSpPr>
        <p:grpSpPr>
          <a:xfrm>
            <a:off x="13197306" y="4154717"/>
            <a:ext cx="3685871" cy="1976749"/>
            <a:chOff x="0" y="0"/>
            <a:chExt cx="2102490" cy="1127575"/>
          </a:xfrm>
        </p:grpSpPr>
        <p:sp>
          <p:nvSpPr>
            <p:cNvPr id="22" name="Freeform 22"/>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23" name="Freeform 23"/>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D8A46F"/>
            </a:solidFill>
          </p:spPr>
        </p:sp>
        <p:sp>
          <p:nvSpPr>
            <p:cNvPr id="24" name="Freeform 24"/>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sp>
        <p:nvSpPr>
          <p:cNvPr id="25" name="TextBox 25"/>
          <p:cNvSpPr txBox="1"/>
          <p:nvPr/>
        </p:nvSpPr>
        <p:spPr>
          <a:xfrm>
            <a:off x="13485401" y="4912004"/>
            <a:ext cx="3109681" cy="538375"/>
          </a:xfrm>
          <a:prstGeom prst="rect">
            <a:avLst/>
          </a:prstGeom>
        </p:spPr>
        <p:txBody>
          <a:bodyPr lIns="0" tIns="0" rIns="0" bIns="0" rtlCol="0" anchor="t">
            <a:spAutoFit/>
          </a:bodyPr>
          <a:lstStyle/>
          <a:p>
            <a:pPr algn="ctr">
              <a:lnSpc>
                <a:spcPts val="4057"/>
              </a:lnSpc>
            </a:pPr>
            <a:r>
              <a:rPr lang="en-US" sz="4057">
                <a:solidFill>
                  <a:srgbClr val="FDFCDC"/>
                </a:solidFill>
                <a:latin typeface="Marykate"/>
              </a:rPr>
              <a:t>flowchart</a:t>
            </a:r>
          </a:p>
        </p:txBody>
      </p:sp>
      <p:grpSp>
        <p:nvGrpSpPr>
          <p:cNvPr id="26" name="Group 26"/>
          <p:cNvGrpSpPr/>
          <p:nvPr/>
        </p:nvGrpSpPr>
        <p:grpSpPr>
          <a:xfrm>
            <a:off x="11059191" y="6998241"/>
            <a:ext cx="3685871" cy="1976749"/>
            <a:chOff x="0" y="0"/>
            <a:chExt cx="2102490" cy="1127575"/>
          </a:xfrm>
        </p:grpSpPr>
        <p:sp>
          <p:nvSpPr>
            <p:cNvPr id="27" name="Freeform 27"/>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28" name="Freeform 28"/>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D8A46F"/>
            </a:solidFill>
          </p:spPr>
        </p:sp>
        <p:sp>
          <p:nvSpPr>
            <p:cNvPr id="29" name="Freeform 29"/>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sp>
        <p:nvSpPr>
          <p:cNvPr id="30" name="TextBox 30"/>
          <p:cNvSpPr txBox="1"/>
          <p:nvPr/>
        </p:nvSpPr>
        <p:spPr>
          <a:xfrm>
            <a:off x="11347286" y="7755528"/>
            <a:ext cx="3109681" cy="538375"/>
          </a:xfrm>
          <a:prstGeom prst="rect">
            <a:avLst/>
          </a:prstGeom>
        </p:spPr>
        <p:txBody>
          <a:bodyPr lIns="0" tIns="0" rIns="0" bIns="0" rtlCol="0" anchor="t">
            <a:spAutoFit/>
          </a:bodyPr>
          <a:lstStyle/>
          <a:p>
            <a:pPr algn="ctr">
              <a:lnSpc>
                <a:spcPts val="4057"/>
              </a:lnSpc>
            </a:pPr>
            <a:r>
              <a:rPr lang="en-US" sz="4057">
                <a:solidFill>
                  <a:srgbClr val="FDFCDC"/>
                </a:solidFill>
                <a:latin typeface="Marykate"/>
              </a:rPr>
              <a:t>analisis</a:t>
            </a:r>
          </a:p>
        </p:txBody>
      </p:sp>
      <p:pic>
        <p:nvPicPr>
          <p:cNvPr id="31" name="Picture 3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59300" y="9258300"/>
            <a:ext cx="758021" cy="7580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5895067" y="3804590"/>
            <a:ext cx="11664595" cy="5129860"/>
            <a:chOff x="0" y="0"/>
            <a:chExt cx="3086542" cy="1357400"/>
          </a:xfrm>
        </p:grpSpPr>
        <p:sp>
          <p:nvSpPr>
            <p:cNvPr id="4" name="Freeform 4"/>
            <p:cNvSpPr/>
            <p:nvPr/>
          </p:nvSpPr>
          <p:spPr>
            <a:xfrm>
              <a:off x="92710" y="106680"/>
              <a:ext cx="2982402" cy="1238020"/>
            </a:xfrm>
            <a:custGeom>
              <a:avLst/>
              <a:gdLst/>
              <a:ahLst/>
              <a:cxnLst/>
              <a:rect l="l" t="t" r="r" b="b"/>
              <a:pathLst>
                <a:path w="2982402" h="1238020">
                  <a:moveTo>
                    <a:pt x="2955732" y="1048790"/>
                  </a:moveTo>
                  <a:cubicBezTo>
                    <a:pt x="2955732" y="1136420"/>
                    <a:pt x="2879532" y="1207541"/>
                    <a:pt x="2798252" y="1207541"/>
                  </a:cubicBezTo>
                  <a:lnTo>
                    <a:pt x="66040" y="1207541"/>
                  </a:lnTo>
                  <a:cubicBezTo>
                    <a:pt x="43180" y="1207541"/>
                    <a:pt x="20320" y="1202461"/>
                    <a:pt x="0" y="1193570"/>
                  </a:cubicBezTo>
                  <a:cubicBezTo>
                    <a:pt x="26670" y="1221511"/>
                    <a:pt x="63500" y="1238020"/>
                    <a:pt x="113136" y="1238020"/>
                  </a:cubicBezTo>
                  <a:lnTo>
                    <a:pt x="2836352" y="1238020"/>
                  </a:lnTo>
                  <a:cubicBezTo>
                    <a:pt x="2916362" y="1238020"/>
                    <a:pt x="2982402" y="1171981"/>
                    <a:pt x="2982402" y="1091970"/>
                  </a:cubicBezTo>
                  <a:lnTo>
                    <a:pt x="2982402" y="95250"/>
                  </a:lnTo>
                  <a:cubicBezTo>
                    <a:pt x="2982402" y="58420"/>
                    <a:pt x="2968432" y="25400"/>
                    <a:pt x="2946842" y="0"/>
                  </a:cubicBezTo>
                  <a:cubicBezTo>
                    <a:pt x="2953192" y="16510"/>
                    <a:pt x="2955732" y="34290"/>
                    <a:pt x="2955732" y="52070"/>
                  </a:cubicBezTo>
                  <a:lnTo>
                    <a:pt x="2955732" y="1048790"/>
                  </a:lnTo>
                  <a:lnTo>
                    <a:pt x="2955732" y="1048790"/>
                  </a:lnTo>
                  <a:close/>
                </a:path>
              </a:pathLst>
            </a:custGeom>
            <a:solidFill>
              <a:srgbClr val="704430"/>
            </a:solidFill>
          </p:spPr>
        </p:sp>
        <p:sp>
          <p:nvSpPr>
            <p:cNvPr id="5" name="Freeform 5"/>
            <p:cNvSpPr/>
            <p:nvPr/>
          </p:nvSpPr>
          <p:spPr>
            <a:xfrm>
              <a:off x="12700" y="12700"/>
              <a:ext cx="3021772" cy="1288821"/>
            </a:xfrm>
            <a:custGeom>
              <a:avLst/>
              <a:gdLst/>
              <a:ahLst/>
              <a:cxnLst/>
              <a:rect l="l" t="t" r="r" b="b"/>
              <a:pathLst>
                <a:path w="3021772" h="1288821">
                  <a:moveTo>
                    <a:pt x="146050" y="1288821"/>
                  </a:moveTo>
                  <a:lnTo>
                    <a:pt x="2875722" y="1288821"/>
                  </a:lnTo>
                  <a:cubicBezTo>
                    <a:pt x="2955732" y="1288821"/>
                    <a:pt x="3021772" y="1222780"/>
                    <a:pt x="3021772" y="1142770"/>
                  </a:cubicBezTo>
                  <a:lnTo>
                    <a:pt x="3021772" y="146050"/>
                  </a:lnTo>
                  <a:cubicBezTo>
                    <a:pt x="3021772" y="66040"/>
                    <a:pt x="2955732" y="0"/>
                    <a:pt x="2875722" y="0"/>
                  </a:cubicBezTo>
                  <a:lnTo>
                    <a:pt x="146050" y="0"/>
                  </a:lnTo>
                  <a:cubicBezTo>
                    <a:pt x="66040" y="0"/>
                    <a:pt x="0" y="66040"/>
                    <a:pt x="0" y="146050"/>
                  </a:cubicBezTo>
                  <a:lnTo>
                    <a:pt x="0" y="1142770"/>
                  </a:lnTo>
                  <a:cubicBezTo>
                    <a:pt x="0" y="1224050"/>
                    <a:pt x="66040" y="1288821"/>
                    <a:pt x="146050" y="1288821"/>
                  </a:cubicBezTo>
                  <a:close/>
                </a:path>
              </a:pathLst>
            </a:custGeom>
            <a:solidFill>
              <a:srgbClr val="FFF3ED"/>
            </a:solidFill>
          </p:spPr>
        </p:sp>
        <p:sp>
          <p:nvSpPr>
            <p:cNvPr id="6" name="Freeform 6"/>
            <p:cNvSpPr/>
            <p:nvPr/>
          </p:nvSpPr>
          <p:spPr>
            <a:xfrm>
              <a:off x="0" y="0"/>
              <a:ext cx="3086542" cy="1357400"/>
            </a:xfrm>
            <a:custGeom>
              <a:avLst/>
              <a:gdLst/>
              <a:ahLst/>
              <a:cxnLst/>
              <a:rect l="l" t="t" r="r" b="b"/>
              <a:pathLst>
                <a:path w="3086542" h="1357400">
                  <a:moveTo>
                    <a:pt x="3023042" y="74930"/>
                  </a:moveTo>
                  <a:cubicBezTo>
                    <a:pt x="2995102" y="30480"/>
                    <a:pt x="2945572" y="0"/>
                    <a:pt x="2888422" y="0"/>
                  </a:cubicBezTo>
                  <a:lnTo>
                    <a:pt x="158750" y="0"/>
                  </a:lnTo>
                  <a:cubicBezTo>
                    <a:pt x="71120" y="0"/>
                    <a:pt x="0" y="71120"/>
                    <a:pt x="0" y="158750"/>
                  </a:cubicBezTo>
                  <a:lnTo>
                    <a:pt x="0" y="1155470"/>
                  </a:lnTo>
                  <a:cubicBezTo>
                    <a:pt x="0" y="1207541"/>
                    <a:pt x="25400" y="1253261"/>
                    <a:pt x="63500" y="1282471"/>
                  </a:cubicBezTo>
                  <a:cubicBezTo>
                    <a:pt x="91440" y="1326921"/>
                    <a:pt x="140970" y="1357400"/>
                    <a:pt x="208520" y="1357400"/>
                  </a:cubicBezTo>
                  <a:lnTo>
                    <a:pt x="2927792" y="1357400"/>
                  </a:lnTo>
                  <a:cubicBezTo>
                    <a:pt x="3015422" y="1357400"/>
                    <a:pt x="3086542" y="1286280"/>
                    <a:pt x="3086542" y="1198650"/>
                  </a:cubicBezTo>
                  <a:lnTo>
                    <a:pt x="3086542" y="201930"/>
                  </a:lnTo>
                  <a:cubicBezTo>
                    <a:pt x="3086542" y="149860"/>
                    <a:pt x="3061142" y="104140"/>
                    <a:pt x="3023042" y="74930"/>
                  </a:cubicBezTo>
                  <a:close/>
                  <a:moveTo>
                    <a:pt x="12700" y="1155470"/>
                  </a:moveTo>
                  <a:lnTo>
                    <a:pt x="12700" y="158750"/>
                  </a:lnTo>
                  <a:cubicBezTo>
                    <a:pt x="12700" y="78740"/>
                    <a:pt x="78740" y="12700"/>
                    <a:pt x="158750" y="12700"/>
                  </a:cubicBezTo>
                  <a:lnTo>
                    <a:pt x="2888422" y="12700"/>
                  </a:lnTo>
                  <a:cubicBezTo>
                    <a:pt x="2968432" y="12700"/>
                    <a:pt x="3034472" y="78740"/>
                    <a:pt x="3034472" y="158750"/>
                  </a:cubicBezTo>
                  <a:lnTo>
                    <a:pt x="3034472" y="1155470"/>
                  </a:lnTo>
                  <a:cubicBezTo>
                    <a:pt x="3034472" y="1235480"/>
                    <a:pt x="2968432" y="1301521"/>
                    <a:pt x="2888422" y="1301521"/>
                  </a:cubicBezTo>
                  <a:lnTo>
                    <a:pt x="158750" y="1301521"/>
                  </a:lnTo>
                  <a:cubicBezTo>
                    <a:pt x="78740" y="1301521"/>
                    <a:pt x="12700" y="1236750"/>
                    <a:pt x="12700" y="1155470"/>
                  </a:cubicBezTo>
                  <a:close/>
                  <a:moveTo>
                    <a:pt x="3075112" y="1198650"/>
                  </a:moveTo>
                  <a:cubicBezTo>
                    <a:pt x="3075112" y="1278660"/>
                    <a:pt x="3007802" y="1344700"/>
                    <a:pt x="2927792" y="1344700"/>
                  </a:cubicBezTo>
                  <a:lnTo>
                    <a:pt x="208520" y="1344700"/>
                  </a:lnTo>
                  <a:cubicBezTo>
                    <a:pt x="157480" y="1344700"/>
                    <a:pt x="120650" y="1328190"/>
                    <a:pt x="93980" y="1300250"/>
                  </a:cubicBezTo>
                  <a:cubicBezTo>
                    <a:pt x="114300" y="1309140"/>
                    <a:pt x="135890" y="1314220"/>
                    <a:pt x="160020" y="1314220"/>
                  </a:cubicBezTo>
                  <a:lnTo>
                    <a:pt x="2889692" y="1314220"/>
                  </a:lnTo>
                  <a:cubicBezTo>
                    <a:pt x="2977322" y="1314220"/>
                    <a:pt x="3048442" y="1243100"/>
                    <a:pt x="3048442" y="1155470"/>
                  </a:cubicBezTo>
                  <a:lnTo>
                    <a:pt x="3048442" y="158750"/>
                  </a:lnTo>
                  <a:cubicBezTo>
                    <a:pt x="3048442" y="140970"/>
                    <a:pt x="3044632" y="123190"/>
                    <a:pt x="3039552" y="106680"/>
                  </a:cubicBezTo>
                  <a:cubicBezTo>
                    <a:pt x="3061142" y="132080"/>
                    <a:pt x="3075112" y="165100"/>
                    <a:pt x="3075112" y="201930"/>
                  </a:cubicBezTo>
                  <a:lnTo>
                    <a:pt x="3075112" y="1198650"/>
                  </a:lnTo>
                  <a:cubicBezTo>
                    <a:pt x="3075112" y="1198650"/>
                    <a:pt x="3075112" y="1198650"/>
                    <a:pt x="3075112" y="1198650"/>
                  </a:cubicBezTo>
                  <a:close/>
                </a:path>
              </a:pathLst>
            </a:custGeom>
            <a:solidFill>
              <a:srgbClr val="704430"/>
            </a:solidFill>
          </p:spPr>
        </p:sp>
      </p:grpSp>
      <p:grpSp>
        <p:nvGrpSpPr>
          <p:cNvPr id="7" name="Group 7"/>
          <p:cNvGrpSpPr/>
          <p:nvPr/>
        </p:nvGrpSpPr>
        <p:grpSpPr>
          <a:xfrm>
            <a:off x="5895067" y="1650179"/>
            <a:ext cx="11337018" cy="1320173"/>
            <a:chOff x="0" y="0"/>
            <a:chExt cx="16435575" cy="1913890"/>
          </a:xfrm>
        </p:grpSpPr>
        <p:sp>
          <p:nvSpPr>
            <p:cNvPr id="8" name="Freeform 8"/>
            <p:cNvSpPr/>
            <p:nvPr/>
          </p:nvSpPr>
          <p:spPr>
            <a:xfrm>
              <a:off x="0" y="0"/>
              <a:ext cx="16435575" cy="1913890"/>
            </a:xfrm>
            <a:custGeom>
              <a:avLst/>
              <a:gdLst/>
              <a:ahLst/>
              <a:cxnLst/>
              <a:rect l="l" t="t" r="r" b="b"/>
              <a:pathLst>
                <a:path w="16435575" h="1913890">
                  <a:moveTo>
                    <a:pt x="16435575" y="956945"/>
                  </a:moveTo>
                  <a:lnTo>
                    <a:pt x="16435575" y="956945"/>
                  </a:lnTo>
                  <a:cubicBezTo>
                    <a:pt x="16435575" y="1485392"/>
                    <a:pt x="16007204" y="1913890"/>
                    <a:pt x="15478630" y="1913890"/>
                  </a:cubicBezTo>
                  <a:lnTo>
                    <a:pt x="956945" y="1913890"/>
                  </a:lnTo>
                  <a:cubicBezTo>
                    <a:pt x="428371" y="1913890"/>
                    <a:pt x="0" y="1485392"/>
                    <a:pt x="0" y="956945"/>
                  </a:cubicBezTo>
                  <a:lnTo>
                    <a:pt x="0" y="956945"/>
                  </a:lnTo>
                  <a:cubicBezTo>
                    <a:pt x="0" y="428371"/>
                    <a:pt x="428371" y="0"/>
                    <a:pt x="956945" y="0"/>
                  </a:cubicBezTo>
                  <a:lnTo>
                    <a:pt x="15478630" y="0"/>
                  </a:lnTo>
                  <a:cubicBezTo>
                    <a:pt x="16007077" y="0"/>
                    <a:pt x="16435575" y="428371"/>
                    <a:pt x="16435575" y="956945"/>
                  </a:cubicBezTo>
                  <a:close/>
                </a:path>
              </a:pathLst>
            </a:custGeom>
            <a:solidFill>
              <a:srgbClr val="FFF3ED"/>
            </a:solidFill>
          </p:spPr>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57729" y="1979062"/>
            <a:ext cx="535653" cy="606973"/>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0328" y="5976099"/>
            <a:ext cx="5170490" cy="2942479"/>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0328" y="1368423"/>
            <a:ext cx="3532843" cy="3736661"/>
          </a:xfrm>
          <a:prstGeom prst="rect">
            <a:avLst/>
          </a:prstGeom>
        </p:spPr>
      </p:pic>
      <p:sp>
        <p:nvSpPr>
          <p:cNvPr id="12" name="TextBox 12"/>
          <p:cNvSpPr txBox="1"/>
          <p:nvPr/>
        </p:nvSpPr>
        <p:spPr>
          <a:xfrm>
            <a:off x="8032303" y="1650342"/>
            <a:ext cx="8122014" cy="1079501"/>
          </a:xfrm>
          <a:prstGeom prst="rect">
            <a:avLst/>
          </a:prstGeom>
        </p:spPr>
        <p:txBody>
          <a:bodyPr lIns="0" tIns="0" rIns="0" bIns="0" rtlCol="0" anchor="t">
            <a:spAutoFit/>
          </a:bodyPr>
          <a:lstStyle/>
          <a:p>
            <a:pPr algn="ctr">
              <a:lnSpc>
                <a:spcPts val="8000"/>
              </a:lnSpc>
            </a:pPr>
            <a:r>
              <a:rPr lang="en-US" sz="8000">
                <a:solidFill>
                  <a:srgbClr val="704430"/>
                </a:solidFill>
                <a:latin typeface="Marykate"/>
              </a:rPr>
              <a:t>Problem Statement</a:t>
            </a:r>
          </a:p>
        </p:txBody>
      </p:sp>
      <p:sp>
        <p:nvSpPr>
          <p:cNvPr id="13" name="TextBox 13"/>
          <p:cNvSpPr txBox="1"/>
          <p:nvPr/>
        </p:nvSpPr>
        <p:spPr>
          <a:xfrm>
            <a:off x="6340429" y="4112095"/>
            <a:ext cx="10696813" cy="4229100"/>
          </a:xfrm>
          <a:prstGeom prst="rect">
            <a:avLst/>
          </a:prstGeom>
        </p:spPr>
        <p:txBody>
          <a:bodyPr lIns="0" tIns="0" rIns="0" bIns="0" rtlCol="0" anchor="t">
            <a:spAutoFit/>
          </a:bodyPr>
          <a:lstStyle/>
          <a:p>
            <a:pPr>
              <a:lnSpc>
                <a:spcPts val="4800"/>
              </a:lnSpc>
            </a:pPr>
            <a:r>
              <a:rPr lang="en-US" sz="3000">
                <a:solidFill>
                  <a:srgbClr val="704430"/>
                </a:solidFill>
                <a:latin typeface="Nunito Bold"/>
              </a:rPr>
              <a:t>Artikel-1</a:t>
            </a:r>
          </a:p>
          <a:p>
            <a:pPr>
              <a:lnSpc>
                <a:spcPts val="4800"/>
              </a:lnSpc>
            </a:pPr>
            <a:r>
              <a:rPr lang="en-US" sz="3000">
                <a:solidFill>
                  <a:srgbClr val="704430"/>
                </a:solidFill>
                <a:latin typeface="Nunito"/>
              </a:rPr>
              <a:t>membuat program untuk menerapkan interpolasi Newton dalam Electrostatic Force System.</a:t>
            </a:r>
          </a:p>
          <a:p>
            <a:pPr>
              <a:lnSpc>
                <a:spcPts val="4800"/>
              </a:lnSpc>
            </a:pPr>
            <a:endParaRPr lang="en-US" sz="3000">
              <a:solidFill>
                <a:srgbClr val="704430"/>
              </a:solidFill>
              <a:latin typeface="Nunito"/>
            </a:endParaRPr>
          </a:p>
          <a:p>
            <a:pPr>
              <a:lnSpc>
                <a:spcPts val="4800"/>
              </a:lnSpc>
            </a:pPr>
            <a:r>
              <a:rPr lang="en-US" sz="3000">
                <a:solidFill>
                  <a:srgbClr val="704430"/>
                </a:solidFill>
                <a:latin typeface="Nunito Bold"/>
              </a:rPr>
              <a:t>Artikel-2</a:t>
            </a:r>
          </a:p>
          <a:p>
            <a:pPr>
              <a:lnSpc>
                <a:spcPts val="4800"/>
              </a:lnSpc>
            </a:pPr>
            <a:r>
              <a:rPr lang="en-US" sz="3000">
                <a:solidFill>
                  <a:srgbClr val="704430"/>
                </a:solidFill>
                <a:latin typeface="Nunito"/>
              </a:rPr>
              <a:t>membuat program untuk menerapkan spline cubic interpolation untuk mengetahui outer dari suatu profile image.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9273">
            <a:off x="15335828" y="-22970"/>
            <a:ext cx="3688758" cy="2441287"/>
          </a:xfrm>
          <a:prstGeom prst="rect">
            <a:avLst/>
          </a:prstGeom>
        </p:spPr>
      </p:pic>
      <p:grpSp>
        <p:nvGrpSpPr>
          <p:cNvPr id="4" name="Group 4"/>
          <p:cNvGrpSpPr/>
          <p:nvPr/>
        </p:nvGrpSpPr>
        <p:grpSpPr>
          <a:xfrm>
            <a:off x="527317" y="3263365"/>
            <a:ext cx="9312049" cy="3041155"/>
            <a:chOff x="0" y="0"/>
            <a:chExt cx="2571561" cy="839828"/>
          </a:xfrm>
        </p:grpSpPr>
        <p:sp>
          <p:nvSpPr>
            <p:cNvPr id="5" name="Freeform 5"/>
            <p:cNvSpPr/>
            <p:nvPr/>
          </p:nvSpPr>
          <p:spPr>
            <a:xfrm>
              <a:off x="92710" y="106680"/>
              <a:ext cx="2467421" cy="720448"/>
            </a:xfrm>
            <a:custGeom>
              <a:avLst/>
              <a:gdLst/>
              <a:ahLst/>
              <a:cxnLst/>
              <a:rect l="l" t="t" r="r" b="b"/>
              <a:pathLst>
                <a:path w="2467421" h="720448">
                  <a:moveTo>
                    <a:pt x="2440751" y="531218"/>
                  </a:moveTo>
                  <a:cubicBezTo>
                    <a:pt x="2440751" y="618848"/>
                    <a:pt x="2364551" y="689968"/>
                    <a:pt x="2283271" y="689968"/>
                  </a:cubicBezTo>
                  <a:lnTo>
                    <a:pt x="66040" y="689968"/>
                  </a:lnTo>
                  <a:cubicBezTo>
                    <a:pt x="43180" y="689968"/>
                    <a:pt x="20320" y="684888"/>
                    <a:pt x="0" y="675998"/>
                  </a:cubicBezTo>
                  <a:cubicBezTo>
                    <a:pt x="26670" y="703938"/>
                    <a:pt x="63500" y="720448"/>
                    <a:pt x="109853" y="720448"/>
                  </a:cubicBezTo>
                  <a:lnTo>
                    <a:pt x="2321371" y="720448"/>
                  </a:lnTo>
                  <a:cubicBezTo>
                    <a:pt x="2401381" y="720448"/>
                    <a:pt x="2467421" y="654408"/>
                    <a:pt x="2467421" y="574398"/>
                  </a:cubicBezTo>
                  <a:lnTo>
                    <a:pt x="2467421" y="95250"/>
                  </a:lnTo>
                  <a:cubicBezTo>
                    <a:pt x="2467421" y="58420"/>
                    <a:pt x="2453451" y="25400"/>
                    <a:pt x="2431861" y="0"/>
                  </a:cubicBezTo>
                  <a:cubicBezTo>
                    <a:pt x="2438211" y="16510"/>
                    <a:pt x="2440751" y="34290"/>
                    <a:pt x="2440751" y="52070"/>
                  </a:cubicBezTo>
                  <a:lnTo>
                    <a:pt x="2440751" y="531218"/>
                  </a:lnTo>
                  <a:lnTo>
                    <a:pt x="2440751" y="531218"/>
                  </a:lnTo>
                  <a:close/>
                </a:path>
              </a:pathLst>
            </a:custGeom>
            <a:solidFill>
              <a:srgbClr val="704430"/>
            </a:solidFill>
          </p:spPr>
        </p:sp>
        <p:sp>
          <p:nvSpPr>
            <p:cNvPr id="6" name="Freeform 6"/>
            <p:cNvSpPr/>
            <p:nvPr/>
          </p:nvSpPr>
          <p:spPr>
            <a:xfrm>
              <a:off x="12700" y="12700"/>
              <a:ext cx="2506791" cy="771248"/>
            </a:xfrm>
            <a:custGeom>
              <a:avLst/>
              <a:gdLst/>
              <a:ahLst/>
              <a:cxnLst/>
              <a:rect l="l" t="t" r="r" b="b"/>
              <a:pathLst>
                <a:path w="2506791" h="771248">
                  <a:moveTo>
                    <a:pt x="146050" y="771248"/>
                  </a:moveTo>
                  <a:lnTo>
                    <a:pt x="2360741" y="771248"/>
                  </a:lnTo>
                  <a:cubicBezTo>
                    <a:pt x="2440751" y="771248"/>
                    <a:pt x="2506791" y="705208"/>
                    <a:pt x="2506791" y="625198"/>
                  </a:cubicBezTo>
                  <a:lnTo>
                    <a:pt x="2506791" y="146050"/>
                  </a:lnTo>
                  <a:cubicBezTo>
                    <a:pt x="2506791" y="66040"/>
                    <a:pt x="2440751" y="0"/>
                    <a:pt x="2360741" y="0"/>
                  </a:cubicBezTo>
                  <a:lnTo>
                    <a:pt x="146050" y="0"/>
                  </a:lnTo>
                  <a:cubicBezTo>
                    <a:pt x="66040" y="0"/>
                    <a:pt x="0" y="66040"/>
                    <a:pt x="0" y="146050"/>
                  </a:cubicBezTo>
                  <a:lnTo>
                    <a:pt x="0" y="625198"/>
                  </a:lnTo>
                  <a:cubicBezTo>
                    <a:pt x="0" y="706478"/>
                    <a:pt x="66040" y="771248"/>
                    <a:pt x="146050" y="771248"/>
                  </a:cubicBezTo>
                  <a:close/>
                </a:path>
              </a:pathLst>
            </a:custGeom>
            <a:solidFill>
              <a:srgbClr val="FFF3ED"/>
            </a:solidFill>
          </p:spPr>
        </p:sp>
        <p:sp>
          <p:nvSpPr>
            <p:cNvPr id="7" name="Freeform 7"/>
            <p:cNvSpPr/>
            <p:nvPr/>
          </p:nvSpPr>
          <p:spPr>
            <a:xfrm>
              <a:off x="0" y="0"/>
              <a:ext cx="2571561" cy="839828"/>
            </a:xfrm>
            <a:custGeom>
              <a:avLst/>
              <a:gdLst/>
              <a:ahLst/>
              <a:cxnLst/>
              <a:rect l="l" t="t" r="r" b="b"/>
              <a:pathLst>
                <a:path w="2571561" h="839828">
                  <a:moveTo>
                    <a:pt x="2508061" y="74930"/>
                  </a:moveTo>
                  <a:cubicBezTo>
                    <a:pt x="2480121" y="30480"/>
                    <a:pt x="2430591" y="0"/>
                    <a:pt x="2373441" y="0"/>
                  </a:cubicBezTo>
                  <a:lnTo>
                    <a:pt x="158750" y="0"/>
                  </a:lnTo>
                  <a:cubicBezTo>
                    <a:pt x="71120" y="0"/>
                    <a:pt x="0" y="71120"/>
                    <a:pt x="0" y="158750"/>
                  </a:cubicBezTo>
                  <a:lnTo>
                    <a:pt x="0" y="637898"/>
                  </a:lnTo>
                  <a:cubicBezTo>
                    <a:pt x="0" y="689968"/>
                    <a:pt x="25400" y="735688"/>
                    <a:pt x="63500" y="764898"/>
                  </a:cubicBezTo>
                  <a:cubicBezTo>
                    <a:pt x="91440" y="809348"/>
                    <a:pt x="140970" y="839828"/>
                    <a:pt x="204725" y="839828"/>
                  </a:cubicBezTo>
                  <a:lnTo>
                    <a:pt x="2412811" y="839828"/>
                  </a:lnTo>
                  <a:cubicBezTo>
                    <a:pt x="2500441" y="839828"/>
                    <a:pt x="2571561" y="768708"/>
                    <a:pt x="2571561" y="681078"/>
                  </a:cubicBezTo>
                  <a:lnTo>
                    <a:pt x="2571561" y="201930"/>
                  </a:lnTo>
                  <a:cubicBezTo>
                    <a:pt x="2571561" y="149860"/>
                    <a:pt x="2546161" y="104140"/>
                    <a:pt x="2508061" y="74930"/>
                  </a:cubicBezTo>
                  <a:close/>
                  <a:moveTo>
                    <a:pt x="12700" y="637898"/>
                  </a:moveTo>
                  <a:lnTo>
                    <a:pt x="12700" y="158750"/>
                  </a:lnTo>
                  <a:cubicBezTo>
                    <a:pt x="12700" y="78740"/>
                    <a:pt x="78740" y="12700"/>
                    <a:pt x="158750" y="12700"/>
                  </a:cubicBezTo>
                  <a:lnTo>
                    <a:pt x="2373441" y="12700"/>
                  </a:lnTo>
                  <a:cubicBezTo>
                    <a:pt x="2453451" y="12700"/>
                    <a:pt x="2519491" y="78740"/>
                    <a:pt x="2519491" y="158750"/>
                  </a:cubicBezTo>
                  <a:lnTo>
                    <a:pt x="2519491" y="637898"/>
                  </a:lnTo>
                  <a:cubicBezTo>
                    <a:pt x="2519491" y="717908"/>
                    <a:pt x="2453451" y="783948"/>
                    <a:pt x="2373441" y="783948"/>
                  </a:cubicBezTo>
                  <a:lnTo>
                    <a:pt x="158750" y="783948"/>
                  </a:lnTo>
                  <a:cubicBezTo>
                    <a:pt x="78740" y="783948"/>
                    <a:pt x="12700" y="719178"/>
                    <a:pt x="12700" y="637898"/>
                  </a:cubicBezTo>
                  <a:close/>
                  <a:moveTo>
                    <a:pt x="2560131" y="681078"/>
                  </a:moveTo>
                  <a:cubicBezTo>
                    <a:pt x="2560131" y="761088"/>
                    <a:pt x="2492821" y="827128"/>
                    <a:pt x="2412811" y="827128"/>
                  </a:cubicBezTo>
                  <a:lnTo>
                    <a:pt x="204725" y="827128"/>
                  </a:lnTo>
                  <a:cubicBezTo>
                    <a:pt x="157480" y="827128"/>
                    <a:pt x="120650" y="810618"/>
                    <a:pt x="93980" y="782678"/>
                  </a:cubicBezTo>
                  <a:cubicBezTo>
                    <a:pt x="114300" y="791568"/>
                    <a:pt x="135890" y="796648"/>
                    <a:pt x="160020" y="796648"/>
                  </a:cubicBezTo>
                  <a:lnTo>
                    <a:pt x="2374711" y="796648"/>
                  </a:lnTo>
                  <a:cubicBezTo>
                    <a:pt x="2462341" y="796648"/>
                    <a:pt x="2533461" y="725528"/>
                    <a:pt x="2533461" y="637898"/>
                  </a:cubicBezTo>
                  <a:lnTo>
                    <a:pt x="2533461" y="158750"/>
                  </a:lnTo>
                  <a:cubicBezTo>
                    <a:pt x="2533461" y="140970"/>
                    <a:pt x="2529651" y="123190"/>
                    <a:pt x="2524571" y="106680"/>
                  </a:cubicBezTo>
                  <a:cubicBezTo>
                    <a:pt x="2546161" y="132080"/>
                    <a:pt x="2560131" y="165100"/>
                    <a:pt x="2560131" y="201930"/>
                  </a:cubicBezTo>
                  <a:lnTo>
                    <a:pt x="2560131" y="681078"/>
                  </a:lnTo>
                  <a:cubicBezTo>
                    <a:pt x="2560131" y="681078"/>
                    <a:pt x="2560131" y="681078"/>
                    <a:pt x="2560131" y="681078"/>
                  </a:cubicBezTo>
                  <a:close/>
                </a:path>
              </a:pathLst>
            </a:custGeom>
            <a:solidFill>
              <a:srgbClr val="704430"/>
            </a:solidFill>
          </p:spPr>
        </p:sp>
      </p:grpSp>
      <p:grpSp>
        <p:nvGrpSpPr>
          <p:cNvPr id="8" name="Group 8"/>
          <p:cNvGrpSpPr/>
          <p:nvPr/>
        </p:nvGrpSpPr>
        <p:grpSpPr>
          <a:xfrm>
            <a:off x="10010816" y="2010817"/>
            <a:ext cx="8105317" cy="7924628"/>
            <a:chOff x="0" y="0"/>
            <a:chExt cx="2341648" cy="2289447"/>
          </a:xfrm>
        </p:grpSpPr>
        <p:sp>
          <p:nvSpPr>
            <p:cNvPr id="9" name="Freeform 9"/>
            <p:cNvSpPr/>
            <p:nvPr/>
          </p:nvSpPr>
          <p:spPr>
            <a:xfrm>
              <a:off x="92710" y="106680"/>
              <a:ext cx="2237508" cy="2170066"/>
            </a:xfrm>
            <a:custGeom>
              <a:avLst/>
              <a:gdLst/>
              <a:ahLst/>
              <a:cxnLst/>
              <a:rect l="l" t="t" r="r" b="b"/>
              <a:pathLst>
                <a:path w="2237508" h="2170066">
                  <a:moveTo>
                    <a:pt x="2210838" y="1980837"/>
                  </a:moveTo>
                  <a:cubicBezTo>
                    <a:pt x="2210838" y="2068466"/>
                    <a:pt x="2134638" y="2139587"/>
                    <a:pt x="2053358" y="2139587"/>
                  </a:cubicBezTo>
                  <a:lnTo>
                    <a:pt x="66040" y="2139587"/>
                  </a:lnTo>
                  <a:cubicBezTo>
                    <a:pt x="43180" y="2139587"/>
                    <a:pt x="20320" y="2134507"/>
                    <a:pt x="0" y="2125616"/>
                  </a:cubicBezTo>
                  <a:cubicBezTo>
                    <a:pt x="26670" y="2153557"/>
                    <a:pt x="63500" y="2170066"/>
                    <a:pt x="108388" y="2170066"/>
                  </a:cubicBezTo>
                  <a:lnTo>
                    <a:pt x="2091458" y="2170066"/>
                  </a:lnTo>
                  <a:cubicBezTo>
                    <a:pt x="2171468" y="2170066"/>
                    <a:pt x="2237508" y="2104027"/>
                    <a:pt x="2237508" y="2024016"/>
                  </a:cubicBezTo>
                  <a:lnTo>
                    <a:pt x="2237508" y="95250"/>
                  </a:lnTo>
                  <a:cubicBezTo>
                    <a:pt x="2237508" y="58420"/>
                    <a:pt x="2223538" y="25400"/>
                    <a:pt x="2201948" y="0"/>
                  </a:cubicBezTo>
                  <a:cubicBezTo>
                    <a:pt x="2208298" y="16510"/>
                    <a:pt x="2210838" y="34290"/>
                    <a:pt x="2210838" y="52070"/>
                  </a:cubicBezTo>
                  <a:lnTo>
                    <a:pt x="2210838" y="1980837"/>
                  </a:lnTo>
                  <a:lnTo>
                    <a:pt x="2210838" y="1980837"/>
                  </a:lnTo>
                  <a:close/>
                </a:path>
              </a:pathLst>
            </a:custGeom>
            <a:solidFill>
              <a:srgbClr val="704430"/>
            </a:solidFill>
          </p:spPr>
        </p:sp>
        <p:sp>
          <p:nvSpPr>
            <p:cNvPr id="10" name="Freeform 10"/>
            <p:cNvSpPr/>
            <p:nvPr/>
          </p:nvSpPr>
          <p:spPr>
            <a:xfrm>
              <a:off x="12700" y="12700"/>
              <a:ext cx="2276878" cy="2220867"/>
            </a:xfrm>
            <a:custGeom>
              <a:avLst/>
              <a:gdLst/>
              <a:ahLst/>
              <a:cxnLst/>
              <a:rect l="l" t="t" r="r" b="b"/>
              <a:pathLst>
                <a:path w="2276878" h="2220867">
                  <a:moveTo>
                    <a:pt x="146050" y="2220867"/>
                  </a:moveTo>
                  <a:lnTo>
                    <a:pt x="2130828" y="2220867"/>
                  </a:lnTo>
                  <a:cubicBezTo>
                    <a:pt x="2210838" y="2220867"/>
                    <a:pt x="2276878" y="2154827"/>
                    <a:pt x="2276878" y="2074817"/>
                  </a:cubicBezTo>
                  <a:lnTo>
                    <a:pt x="2276878" y="146050"/>
                  </a:lnTo>
                  <a:cubicBezTo>
                    <a:pt x="2276878" y="66040"/>
                    <a:pt x="2210838" y="0"/>
                    <a:pt x="2130828" y="0"/>
                  </a:cubicBezTo>
                  <a:lnTo>
                    <a:pt x="146050" y="0"/>
                  </a:lnTo>
                  <a:cubicBezTo>
                    <a:pt x="66040" y="0"/>
                    <a:pt x="0" y="66040"/>
                    <a:pt x="0" y="146050"/>
                  </a:cubicBezTo>
                  <a:lnTo>
                    <a:pt x="0" y="2074817"/>
                  </a:lnTo>
                  <a:cubicBezTo>
                    <a:pt x="0" y="2156096"/>
                    <a:pt x="66040" y="2220867"/>
                    <a:pt x="146050" y="2220867"/>
                  </a:cubicBezTo>
                  <a:close/>
                </a:path>
              </a:pathLst>
            </a:custGeom>
            <a:solidFill>
              <a:srgbClr val="FFF3ED"/>
            </a:solidFill>
          </p:spPr>
        </p:sp>
        <p:sp>
          <p:nvSpPr>
            <p:cNvPr id="11" name="Freeform 11"/>
            <p:cNvSpPr/>
            <p:nvPr/>
          </p:nvSpPr>
          <p:spPr>
            <a:xfrm>
              <a:off x="0" y="0"/>
              <a:ext cx="2341648" cy="2289446"/>
            </a:xfrm>
            <a:custGeom>
              <a:avLst/>
              <a:gdLst/>
              <a:ahLst/>
              <a:cxnLst/>
              <a:rect l="l" t="t" r="r" b="b"/>
              <a:pathLst>
                <a:path w="2341648" h="2289446">
                  <a:moveTo>
                    <a:pt x="2278148" y="74930"/>
                  </a:moveTo>
                  <a:cubicBezTo>
                    <a:pt x="2250208" y="30480"/>
                    <a:pt x="2200678" y="0"/>
                    <a:pt x="2143528" y="0"/>
                  </a:cubicBezTo>
                  <a:lnTo>
                    <a:pt x="158750" y="0"/>
                  </a:lnTo>
                  <a:cubicBezTo>
                    <a:pt x="71120" y="0"/>
                    <a:pt x="0" y="71120"/>
                    <a:pt x="0" y="158750"/>
                  </a:cubicBezTo>
                  <a:lnTo>
                    <a:pt x="0" y="2087517"/>
                  </a:lnTo>
                  <a:cubicBezTo>
                    <a:pt x="0" y="2139587"/>
                    <a:pt x="25400" y="2185307"/>
                    <a:pt x="63500" y="2214517"/>
                  </a:cubicBezTo>
                  <a:cubicBezTo>
                    <a:pt x="91440" y="2258967"/>
                    <a:pt x="140970" y="2289446"/>
                    <a:pt x="203031" y="2289446"/>
                  </a:cubicBezTo>
                  <a:lnTo>
                    <a:pt x="2182898" y="2289446"/>
                  </a:lnTo>
                  <a:cubicBezTo>
                    <a:pt x="2270528" y="2289446"/>
                    <a:pt x="2341648" y="2218327"/>
                    <a:pt x="2341648" y="2130696"/>
                  </a:cubicBezTo>
                  <a:lnTo>
                    <a:pt x="2341648" y="201930"/>
                  </a:lnTo>
                  <a:cubicBezTo>
                    <a:pt x="2341648" y="149860"/>
                    <a:pt x="2316248" y="104140"/>
                    <a:pt x="2278148" y="74930"/>
                  </a:cubicBezTo>
                  <a:close/>
                  <a:moveTo>
                    <a:pt x="12700" y="2087517"/>
                  </a:moveTo>
                  <a:lnTo>
                    <a:pt x="12700" y="158750"/>
                  </a:lnTo>
                  <a:cubicBezTo>
                    <a:pt x="12700" y="78740"/>
                    <a:pt x="78740" y="12700"/>
                    <a:pt x="158750" y="12700"/>
                  </a:cubicBezTo>
                  <a:lnTo>
                    <a:pt x="2143528" y="12700"/>
                  </a:lnTo>
                  <a:cubicBezTo>
                    <a:pt x="2223538" y="12700"/>
                    <a:pt x="2289578" y="78740"/>
                    <a:pt x="2289578" y="158750"/>
                  </a:cubicBezTo>
                  <a:lnTo>
                    <a:pt x="2289578" y="2087517"/>
                  </a:lnTo>
                  <a:cubicBezTo>
                    <a:pt x="2289578" y="2167527"/>
                    <a:pt x="2223538" y="2233567"/>
                    <a:pt x="2143528" y="2233567"/>
                  </a:cubicBezTo>
                  <a:lnTo>
                    <a:pt x="158750" y="2233567"/>
                  </a:lnTo>
                  <a:cubicBezTo>
                    <a:pt x="78740" y="2233567"/>
                    <a:pt x="12700" y="2168796"/>
                    <a:pt x="12700" y="2087517"/>
                  </a:cubicBezTo>
                  <a:close/>
                  <a:moveTo>
                    <a:pt x="2330218" y="2130696"/>
                  </a:moveTo>
                  <a:cubicBezTo>
                    <a:pt x="2330218" y="2210707"/>
                    <a:pt x="2262908" y="2276746"/>
                    <a:pt x="2182898" y="2276746"/>
                  </a:cubicBezTo>
                  <a:lnTo>
                    <a:pt x="203031" y="2276746"/>
                  </a:lnTo>
                  <a:cubicBezTo>
                    <a:pt x="157480" y="2276746"/>
                    <a:pt x="120650" y="2260236"/>
                    <a:pt x="93980" y="2232296"/>
                  </a:cubicBezTo>
                  <a:cubicBezTo>
                    <a:pt x="114300" y="2241186"/>
                    <a:pt x="135890" y="2246267"/>
                    <a:pt x="160020" y="2246267"/>
                  </a:cubicBezTo>
                  <a:lnTo>
                    <a:pt x="2144798" y="2246267"/>
                  </a:lnTo>
                  <a:cubicBezTo>
                    <a:pt x="2232428" y="2246267"/>
                    <a:pt x="2303548" y="2175146"/>
                    <a:pt x="2303548" y="2087517"/>
                  </a:cubicBezTo>
                  <a:lnTo>
                    <a:pt x="2303548" y="158750"/>
                  </a:lnTo>
                  <a:cubicBezTo>
                    <a:pt x="2303548" y="140970"/>
                    <a:pt x="2299738" y="123190"/>
                    <a:pt x="2294658" y="106680"/>
                  </a:cubicBezTo>
                  <a:cubicBezTo>
                    <a:pt x="2316248" y="132080"/>
                    <a:pt x="2330218" y="165100"/>
                    <a:pt x="2330218" y="201930"/>
                  </a:cubicBezTo>
                  <a:lnTo>
                    <a:pt x="2330218" y="2130696"/>
                  </a:lnTo>
                  <a:cubicBezTo>
                    <a:pt x="2330218" y="2130696"/>
                    <a:pt x="2330218" y="2130696"/>
                    <a:pt x="2330218" y="2130696"/>
                  </a:cubicBezTo>
                  <a:close/>
                </a:path>
              </a:pathLst>
            </a:custGeom>
            <a:solidFill>
              <a:srgbClr val="704430"/>
            </a:solidFill>
          </p:spPr>
        </p:sp>
      </p:grpSp>
      <p:grpSp>
        <p:nvGrpSpPr>
          <p:cNvPr id="12" name="Group 12"/>
          <p:cNvGrpSpPr/>
          <p:nvPr/>
        </p:nvGrpSpPr>
        <p:grpSpPr>
          <a:xfrm>
            <a:off x="4374251" y="3588901"/>
            <a:ext cx="4910491" cy="823276"/>
            <a:chOff x="0" y="0"/>
            <a:chExt cx="11415546" cy="1913890"/>
          </a:xfrm>
        </p:grpSpPr>
        <p:sp>
          <p:nvSpPr>
            <p:cNvPr id="13" name="Freeform 13"/>
            <p:cNvSpPr/>
            <p:nvPr/>
          </p:nvSpPr>
          <p:spPr>
            <a:xfrm>
              <a:off x="0" y="0"/>
              <a:ext cx="11415546" cy="1913890"/>
            </a:xfrm>
            <a:custGeom>
              <a:avLst/>
              <a:gdLst/>
              <a:ahLst/>
              <a:cxnLst/>
              <a:rect l="l" t="t" r="r" b="b"/>
              <a:pathLst>
                <a:path w="11415546" h="1913890">
                  <a:moveTo>
                    <a:pt x="11415546" y="956945"/>
                  </a:moveTo>
                  <a:lnTo>
                    <a:pt x="11415546" y="956945"/>
                  </a:lnTo>
                  <a:cubicBezTo>
                    <a:pt x="11415546" y="1485392"/>
                    <a:pt x="10987175" y="1913890"/>
                    <a:pt x="10458601" y="1913890"/>
                  </a:cubicBezTo>
                  <a:lnTo>
                    <a:pt x="956945" y="1913890"/>
                  </a:lnTo>
                  <a:cubicBezTo>
                    <a:pt x="428371" y="1913890"/>
                    <a:pt x="0" y="1485392"/>
                    <a:pt x="0" y="956945"/>
                  </a:cubicBezTo>
                  <a:lnTo>
                    <a:pt x="0" y="956945"/>
                  </a:lnTo>
                  <a:cubicBezTo>
                    <a:pt x="0" y="428371"/>
                    <a:pt x="428371" y="0"/>
                    <a:pt x="956945" y="0"/>
                  </a:cubicBezTo>
                  <a:lnTo>
                    <a:pt x="10458600" y="0"/>
                  </a:lnTo>
                  <a:cubicBezTo>
                    <a:pt x="10987048" y="0"/>
                    <a:pt x="11415546" y="428371"/>
                    <a:pt x="11415546" y="956945"/>
                  </a:cubicBezTo>
                  <a:close/>
                </a:path>
              </a:pathLst>
            </a:custGeom>
            <a:solidFill>
              <a:srgbClr val="B9DDBF"/>
            </a:solidFill>
          </p:spPr>
        </p:sp>
      </p:grpSp>
      <p:grpSp>
        <p:nvGrpSpPr>
          <p:cNvPr id="14" name="Group 14"/>
          <p:cNvGrpSpPr/>
          <p:nvPr/>
        </p:nvGrpSpPr>
        <p:grpSpPr>
          <a:xfrm>
            <a:off x="11087567" y="2327986"/>
            <a:ext cx="6286905" cy="823276"/>
            <a:chOff x="0" y="0"/>
            <a:chExt cx="14615331" cy="1913890"/>
          </a:xfrm>
        </p:grpSpPr>
        <p:sp>
          <p:nvSpPr>
            <p:cNvPr id="15" name="Freeform 15"/>
            <p:cNvSpPr/>
            <p:nvPr/>
          </p:nvSpPr>
          <p:spPr>
            <a:xfrm>
              <a:off x="0" y="0"/>
              <a:ext cx="14615331" cy="1913890"/>
            </a:xfrm>
            <a:custGeom>
              <a:avLst/>
              <a:gdLst/>
              <a:ahLst/>
              <a:cxnLst/>
              <a:rect l="l" t="t" r="r" b="b"/>
              <a:pathLst>
                <a:path w="14615331" h="1913890">
                  <a:moveTo>
                    <a:pt x="14615331" y="956945"/>
                  </a:moveTo>
                  <a:lnTo>
                    <a:pt x="14615331" y="956945"/>
                  </a:lnTo>
                  <a:cubicBezTo>
                    <a:pt x="14615331" y="1485392"/>
                    <a:pt x="14186960" y="1913890"/>
                    <a:pt x="13658386" y="1913890"/>
                  </a:cubicBezTo>
                  <a:lnTo>
                    <a:pt x="956945" y="1913890"/>
                  </a:lnTo>
                  <a:cubicBezTo>
                    <a:pt x="428371" y="1913890"/>
                    <a:pt x="0" y="1485392"/>
                    <a:pt x="0" y="956945"/>
                  </a:cubicBezTo>
                  <a:lnTo>
                    <a:pt x="0" y="956945"/>
                  </a:lnTo>
                  <a:cubicBezTo>
                    <a:pt x="0" y="428371"/>
                    <a:pt x="428371" y="0"/>
                    <a:pt x="956945" y="0"/>
                  </a:cubicBezTo>
                  <a:lnTo>
                    <a:pt x="13658386" y="0"/>
                  </a:lnTo>
                  <a:cubicBezTo>
                    <a:pt x="14186833" y="0"/>
                    <a:pt x="14615331" y="428371"/>
                    <a:pt x="14615331" y="956945"/>
                  </a:cubicBezTo>
                  <a:close/>
                </a:path>
              </a:pathLst>
            </a:custGeom>
            <a:solidFill>
              <a:srgbClr val="B9DDBF"/>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474998" y="3742114"/>
            <a:ext cx="456119" cy="516849"/>
          </a:xfrm>
          <a:prstGeom prst="rect">
            <a:avLst/>
          </a:prstGeom>
        </p:spPr>
      </p:pic>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17562" y="2481199"/>
            <a:ext cx="456119" cy="516849"/>
          </a:xfrm>
          <a:prstGeom prst="rect">
            <a:avLst/>
          </a:prstGeom>
        </p:spPr>
      </p:pic>
      <p:pic>
        <p:nvPicPr>
          <p:cNvPr id="18" name="Picture 18"/>
          <p:cNvPicPr>
            <a:picLocks noChangeAspect="1"/>
          </p:cNvPicPr>
          <p:nvPr/>
        </p:nvPicPr>
        <p:blipFill>
          <a:blip r:embed="rId7"/>
          <a:srcRect/>
          <a:stretch>
            <a:fillRect/>
          </a:stretch>
        </p:blipFill>
        <p:spPr>
          <a:xfrm>
            <a:off x="789856" y="4610540"/>
            <a:ext cx="8695312" cy="859118"/>
          </a:xfrm>
          <a:prstGeom prst="rect">
            <a:avLst/>
          </a:prstGeom>
        </p:spPr>
      </p:pic>
      <p:sp>
        <p:nvSpPr>
          <p:cNvPr id="19" name="TextBox 19"/>
          <p:cNvSpPr txBox="1"/>
          <p:nvPr/>
        </p:nvSpPr>
        <p:spPr>
          <a:xfrm>
            <a:off x="3271209" y="7171295"/>
            <a:ext cx="1465037" cy="530898"/>
          </a:xfrm>
          <a:prstGeom prst="rect">
            <a:avLst/>
          </a:prstGeom>
        </p:spPr>
        <p:txBody>
          <a:bodyPr lIns="0" tIns="0" rIns="0" bIns="0" rtlCol="0" anchor="t">
            <a:spAutoFit/>
          </a:bodyPr>
          <a:lstStyle/>
          <a:p>
            <a:pPr marL="668966" lvl="1" indent="-334483">
              <a:lnSpc>
                <a:spcPts val="4337"/>
              </a:lnSpc>
              <a:buFont typeface="Arial"/>
              <a:buChar char="•"/>
            </a:pPr>
            <a:r>
              <a:rPr lang="en-US" sz="3098">
                <a:solidFill>
                  <a:srgbClr val="FFF3ED"/>
                </a:solidFill>
                <a:latin typeface="Nunito Bold"/>
              </a:rPr>
              <a:t>n   =</a:t>
            </a:r>
          </a:p>
        </p:txBody>
      </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91006" flipH="1">
            <a:off x="12433" y="6512856"/>
            <a:ext cx="3562778" cy="3582318"/>
          </a:xfrm>
          <a:prstGeom prst="rect">
            <a:avLst/>
          </a:prstGeom>
        </p:spPr>
      </p:pic>
      <p:grpSp>
        <p:nvGrpSpPr>
          <p:cNvPr id="21" name="Group 21"/>
          <p:cNvGrpSpPr/>
          <p:nvPr/>
        </p:nvGrpSpPr>
        <p:grpSpPr>
          <a:xfrm>
            <a:off x="892011" y="2019219"/>
            <a:ext cx="8880679" cy="861109"/>
            <a:chOff x="0" y="0"/>
            <a:chExt cx="24817148" cy="2406377"/>
          </a:xfrm>
        </p:grpSpPr>
        <p:sp>
          <p:nvSpPr>
            <p:cNvPr id="22" name="Freeform 22"/>
            <p:cNvSpPr/>
            <p:nvPr/>
          </p:nvSpPr>
          <p:spPr>
            <a:xfrm>
              <a:off x="0" y="0"/>
              <a:ext cx="24817149" cy="2406377"/>
            </a:xfrm>
            <a:custGeom>
              <a:avLst/>
              <a:gdLst/>
              <a:ahLst/>
              <a:cxnLst/>
              <a:rect l="l" t="t" r="r" b="b"/>
              <a:pathLst>
                <a:path w="24817149" h="2406377">
                  <a:moveTo>
                    <a:pt x="24817149" y="1203188"/>
                  </a:moveTo>
                  <a:lnTo>
                    <a:pt x="24817149" y="1203188"/>
                  </a:lnTo>
                  <a:cubicBezTo>
                    <a:pt x="24817149" y="1977878"/>
                    <a:pt x="24388778" y="2406377"/>
                    <a:pt x="23860204" y="2406377"/>
                  </a:cubicBezTo>
                  <a:lnTo>
                    <a:pt x="956945" y="2406377"/>
                  </a:lnTo>
                  <a:cubicBezTo>
                    <a:pt x="428371" y="2406377"/>
                    <a:pt x="0" y="1977878"/>
                    <a:pt x="0" y="1203188"/>
                  </a:cubicBezTo>
                  <a:lnTo>
                    <a:pt x="0" y="1203188"/>
                  </a:lnTo>
                  <a:cubicBezTo>
                    <a:pt x="0" y="428371"/>
                    <a:pt x="428371" y="0"/>
                    <a:pt x="956945" y="0"/>
                  </a:cubicBezTo>
                  <a:lnTo>
                    <a:pt x="23860203" y="0"/>
                  </a:lnTo>
                  <a:cubicBezTo>
                    <a:pt x="24388651" y="0"/>
                    <a:pt x="24817149" y="428371"/>
                    <a:pt x="24817149" y="1203188"/>
                  </a:cubicBezTo>
                  <a:close/>
                </a:path>
              </a:pathLst>
            </a:custGeom>
            <a:solidFill>
              <a:srgbClr val="FFDB48"/>
            </a:solidFill>
          </p:spPr>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762874" y="2217800"/>
            <a:ext cx="336487" cy="381288"/>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88762" y="2150020"/>
            <a:ext cx="538384" cy="516849"/>
          </a:xfrm>
          <a:prstGeom prst="rect">
            <a:avLst/>
          </a:prstGeom>
        </p:spPr>
      </p:pic>
      <p:pic>
        <p:nvPicPr>
          <p:cNvPr id="25" name="Picture 2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953274" y="2150020"/>
            <a:ext cx="394685" cy="516849"/>
          </a:xfrm>
          <a:prstGeom prst="rect">
            <a:avLst/>
          </a:prstGeom>
        </p:spPr>
      </p:pic>
      <p:pic>
        <p:nvPicPr>
          <p:cNvPr id="26" name="Picture 26"/>
          <p:cNvPicPr>
            <a:picLocks noChangeAspect="1"/>
          </p:cNvPicPr>
          <p:nvPr/>
        </p:nvPicPr>
        <p:blipFill>
          <a:blip r:embed="rId14"/>
          <a:srcRect b="71887"/>
          <a:stretch>
            <a:fillRect/>
          </a:stretch>
        </p:blipFill>
        <p:spPr>
          <a:xfrm>
            <a:off x="11087567" y="3198886"/>
            <a:ext cx="6286905" cy="1841212"/>
          </a:xfrm>
          <a:prstGeom prst="rect">
            <a:avLst/>
          </a:prstGeom>
        </p:spPr>
      </p:pic>
      <p:pic>
        <p:nvPicPr>
          <p:cNvPr id="27" name="Picture 27"/>
          <p:cNvPicPr>
            <a:picLocks noChangeAspect="1"/>
          </p:cNvPicPr>
          <p:nvPr/>
        </p:nvPicPr>
        <p:blipFill>
          <a:blip r:embed="rId14"/>
          <a:srcRect t="72361"/>
          <a:stretch>
            <a:fillRect/>
          </a:stretch>
        </p:blipFill>
        <p:spPr>
          <a:xfrm>
            <a:off x="11087567" y="7635519"/>
            <a:ext cx="6286905" cy="1810131"/>
          </a:xfrm>
          <a:prstGeom prst="rect">
            <a:avLst/>
          </a:prstGeom>
        </p:spPr>
      </p:pic>
      <p:pic>
        <p:nvPicPr>
          <p:cNvPr id="28" name="Picture 28"/>
          <p:cNvPicPr>
            <a:picLocks noChangeAspect="1"/>
          </p:cNvPicPr>
          <p:nvPr/>
        </p:nvPicPr>
        <p:blipFill>
          <a:blip r:embed="rId14"/>
          <a:srcRect t="63034" b="27306"/>
          <a:stretch>
            <a:fillRect/>
          </a:stretch>
        </p:blipFill>
        <p:spPr>
          <a:xfrm>
            <a:off x="11154242" y="7182348"/>
            <a:ext cx="6286905" cy="632617"/>
          </a:xfrm>
          <a:prstGeom prst="rect">
            <a:avLst/>
          </a:prstGeom>
        </p:spPr>
      </p:pic>
      <p:pic>
        <p:nvPicPr>
          <p:cNvPr id="29" name="Picture 29"/>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270679" y="9258300"/>
            <a:ext cx="758021" cy="758021"/>
          </a:xfrm>
          <a:prstGeom prst="rect">
            <a:avLst/>
          </a:prstGeom>
        </p:spPr>
      </p:pic>
      <p:pic>
        <p:nvPicPr>
          <p:cNvPr id="30" name="Picture 30"/>
          <p:cNvPicPr>
            <a:picLocks noChangeAspect="1"/>
          </p:cNvPicPr>
          <p:nvPr/>
        </p:nvPicPr>
        <p:blipFill>
          <a:blip r:embed="rId14"/>
          <a:srcRect t="43874" b="38329"/>
          <a:stretch>
            <a:fillRect/>
          </a:stretch>
        </p:blipFill>
        <p:spPr>
          <a:xfrm>
            <a:off x="11053306" y="6072409"/>
            <a:ext cx="6286905" cy="1165562"/>
          </a:xfrm>
          <a:prstGeom prst="rect">
            <a:avLst/>
          </a:prstGeom>
        </p:spPr>
      </p:pic>
      <p:pic>
        <p:nvPicPr>
          <p:cNvPr id="31" name="Picture 31"/>
          <p:cNvPicPr>
            <a:picLocks noChangeAspect="1"/>
          </p:cNvPicPr>
          <p:nvPr/>
        </p:nvPicPr>
        <p:blipFill>
          <a:blip r:embed="rId17"/>
          <a:srcRect/>
          <a:stretch>
            <a:fillRect/>
          </a:stretch>
        </p:blipFill>
        <p:spPr>
          <a:xfrm>
            <a:off x="11062831" y="4838140"/>
            <a:ext cx="6001286" cy="1339234"/>
          </a:xfrm>
          <a:prstGeom prst="rect">
            <a:avLst/>
          </a:prstGeom>
        </p:spPr>
      </p:pic>
      <p:sp>
        <p:nvSpPr>
          <p:cNvPr id="32" name="TextBox 32"/>
          <p:cNvSpPr txBox="1"/>
          <p:nvPr/>
        </p:nvSpPr>
        <p:spPr>
          <a:xfrm>
            <a:off x="3529486" y="6609320"/>
            <a:ext cx="4808732" cy="530898"/>
          </a:xfrm>
          <a:prstGeom prst="rect">
            <a:avLst/>
          </a:prstGeom>
        </p:spPr>
        <p:txBody>
          <a:bodyPr lIns="0" tIns="0" rIns="0" bIns="0" rtlCol="0" anchor="t">
            <a:spAutoFit/>
          </a:bodyPr>
          <a:lstStyle/>
          <a:p>
            <a:pPr>
              <a:lnSpc>
                <a:spcPts val="4337"/>
              </a:lnSpc>
            </a:pPr>
            <a:r>
              <a:rPr lang="en-US" sz="3098" u="sng">
                <a:solidFill>
                  <a:srgbClr val="FFF3ED"/>
                </a:solidFill>
                <a:latin typeface="Nunito Bold"/>
              </a:rPr>
              <a:t>Keterangan</a:t>
            </a:r>
          </a:p>
        </p:txBody>
      </p:sp>
      <p:sp>
        <p:nvSpPr>
          <p:cNvPr id="33" name="TextBox 33"/>
          <p:cNvSpPr txBox="1"/>
          <p:nvPr/>
        </p:nvSpPr>
        <p:spPr>
          <a:xfrm>
            <a:off x="2437562" y="416354"/>
            <a:ext cx="12783973" cy="1304925"/>
          </a:xfrm>
          <a:prstGeom prst="rect">
            <a:avLst/>
          </a:prstGeom>
        </p:spPr>
        <p:txBody>
          <a:bodyPr lIns="0" tIns="0" rIns="0" bIns="0" rtlCol="0" anchor="t">
            <a:spAutoFit/>
          </a:bodyPr>
          <a:lstStyle/>
          <a:p>
            <a:pPr algn="ctr">
              <a:lnSpc>
                <a:spcPts val="9900"/>
              </a:lnSpc>
            </a:pPr>
            <a:r>
              <a:rPr lang="en-US" sz="9000">
                <a:solidFill>
                  <a:srgbClr val="FFF3ED"/>
                </a:solidFill>
                <a:latin typeface="Marykate"/>
              </a:rPr>
              <a:t>Mathematical Equation</a:t>
            </a:r>
          </a:p>
        </p:txBody>
      </p:sp>
      <p:sp>
        <p:nvSpPr>
          <p:cNvPr id="34" name="TextBox 34"/>
          <p:cNvSpPr txBox="1"/>
          <p:nvPr/>
        </p:nvSpPr>
        <p:spPr>
          <a:xfrm>
            <a:off x="4963959" y="7171295"/>
            <a:ext cx="4808732" cy="1073823"/>
          </a:xfrm>
          <a:prstGeom prst="rect">
            <a:avLst/>
          </a:prstGeom>
        </p:spPr>
        <p:txBody>
          <a:bodyPr lIns="0" tIns="0" rIns="0" bIns="0" rtlCol="0" anchor="t">
            <a:spAutoFit/>
          </a:bodyPr>
          <a:lstStyle/>
          <a:p>
            <a:pPr>
              <a:lnSpc>
                <a:spcPts val="4337"/>
              </a:lnSpc>
            </a:pPr>
            <a:r>
              <a:rPr lang="en-US" sz="3098">
                <a:solidFill>
                  <a:srgbClr val="FFF3ED"/>
                </a:solidFill>
                <a:latin typeface="Nunito Bold"/>
              </a:rPr>
              <a:t>orde polynomial dengan (n + 1) banyaknya data</a:t>
            </a:r>
          </a:p>
        </p:txBody>
      </p:sp>
      <p:sp>
        <p:nvSpPr>
          <p:cNvPr id="35" name="TextBox 35"/>
          <p:cNvSpPr txBox="1"/>
          <p:nvPr/>
        </p:nvSpPr>
        <p:spPr>
          <a:xfrm>
            <a:off x="2574086" y="2292611"/>
            <a:ext cx="5679806"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Bold"/>
              </a:rPr>
              <a:t>Metode Interpolasi Newton</a:t>
            </a:r>
          </a:p>
        </p:txBody>
      </p:sp>
      <p:sp>
        <p:nvSpPr>
          <p:cNvPr id="36" name="TextBox 36"/>
          <p:cNvSpPr txBox="1"/>
          <p:nvPr/>
        </p:nvSpPr>
        <p:spPr>
          <a:xfrm>
            <a:off x="4374251" y="3843376"/>
            <a:ext cx="4000314"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Bold"/>
              </a:rPr>
              <a:t>Persamaan Umum</a:t>
            </a:r>
          </a:p>
        </p:txBody>
      </p:sp>
      <p:sp>
        <p:nvSpPr>
          <p:cNvPr id="37" name="TextBox 37"/>
          <p:cNvSpPr txBox="1"/>
          <p:nvPr/>
        </p:nvSpPr>
        <p:spPr>
          <a:xfrm>
            <a:off x="11087567" y="2582474"/>
            <a:ext cx="4860892" cy="380975"/>
          </a:xfrm>
          <a:prstGeom prst="rect">
            <a:avLst/>
          </a:prstGeom>
        </p:spPr>
        <p:txBody>
          <a:bodyPr lIns="0" tIns="0" rIns="0" bIns="0" rtlCol="0" anchor="t">
            <a:spAutoFit/>
          </a:bodyPr>
          <a:lstStyle/>
          <a:p>
            <a:pPr algn="r">
              <a:lnSpc>
                <a:spcPts val="2999"/>
              </a:lnSpc>
            </a:pPr>
            <a:r>
              <a:rPr lang="en-US" sz="2999">
                <a:solidFill>
                  <a:srgbClr val="704430"/>
                </a:solidFill>
                <a:latin typeface="Nunito Bold"/>
              </a:rPr>
              <a:t>Mengevaluasi Koefisien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089" b="31143"/>
          <a:stretch>
            <a:fillRect/>
          </a:stretch>
        </p:blipFill>
        <p:spPr>
          <a:xfrm>
            <a:off x="0" y="0"/>
            <a:ext cx="18288000" cy="10287000"/>
          </a:xfrm>
          <a:prstGeom prst="rect">
            <a:avLst/>
          </a:prstGeom>
        </p:spPr>
      </p:pic>
      <p:grpSp>
        <p:nvGrpSpPr>
          <p:cNvPr id="3" name="Group 3"/>
          <p:cNvGrpSpPr/>
          <p:nvPr/>
        </p:nvGrpSpPr>
        <p:grpSpPr>
          <a:xfrm>
            <a:off x="800663" y="2884040"/>
            <a:ext cx="9631029" cy="4822080"/>
            <a:chOff x="0" y="0"/>
            <a:chExt cx="2782430" cy="1393112"/>
          </a:xfrm>
        </p:grpSpPr>
        <p:sp>
          <p:nvSpPr>
            <p:cNvPr id="4" name="Freeform 4"/>
            <p:cNvSpPr/>
            <p:nvPr/>
          </p:nvSpPr>
          <p:spPr>
            <a:xfrm>
              <a:off x="92710" y="106680"/>
              <a:ext cx="2678290" cy="1273732"/>
            </a:xfrm>
            <a:custGeom>
              <a:avLst/>
              <a:gdLst/>
              <a:ahLst/>
              <a:cxnLst/>
              <a:rect l="l" t="t" r="r" b="b"/>
              <a:pathLst>
                <a:path w="2678290" h="1273732">
                  <a:moveTo>
                    <a:pt x="2651620" y="1084502"/>
                  </a:moveTo>
                  <a:cubicBezTo>
                    <a:pt x="2651620" y="1172132"/>
                    <a:pt x="2575420" y="1243252"/>
                    <a:pt x="2494140" y="1243252"/>
                  </a:cubicBezTo>
                  <a:lnTo>
                    <a:pt x="66040" y="1243252"/>
                  </a:lnTo>
                  <a:cubicBezTo>
                    <a:pt x="43180" y="1243252"/>
                    <a:pt x="20320" y="1238172"/>
                    <a:pt x="0" y="1229282"/>
                  </a:cubicBezTo>
                  <a:cubicBezTo>
                    <a:pt x="26670" y="1257222"/>
                    <a:pt x="63500" y="1273732"/>
                    <a:pt x="111197" y="1273732"/>
                  </a:cubicBezTo>
                  <a:lnTo>
                    <a:pt x="2532240" y="1273732"/>
                  </a:lnTo>
                  <a:cubicBezTo>
                    <a:pt x="2612250" y="1273732"/>
                    <a:pt x="2678290" y="1207692"/>
                    <a:pt x="2678290" y="1127682"/>
                  </a:cubicBezTo>
                  <a:lnTo>
                    <a:pt x="2678290" y="95250"/>
                  </a:lnTo>
                  <a:cubicBezTo>
                    <a:pt x="2678290" y="58420"/>
                    <a:pt x="2664320" y="25400"/>
                    <a:pt x="2642730" y="0"/>
                  </a:cubicBezTo>
                  <a:cubicBezTo>
                    <a:pt x="2649080" y="16510"/>
                    <a:pt x="2651620" y="34290"/>
                    <a:pt x="2651620" y="52070"/>
                  </a:cubicBezTo>
                  <a:lnTo>
                    <a:pt x="2651620" y="1084502"/>
                  </a:lnTo>
                  <a:lnTo>
                    <a:pt x="2651620" y="1084502"/>
                  </a:lnTo>
                  <a:close/>
                </a:path>
              </a:pathLst>
            </a:custGeom>
            <a:solidFill>
              <a:srgbClr val="704430"/>
            </a:solidFill>
          </p:spPr>
        </p:sp>
        <p:sp>
          <p:nvSpPr>
            <p:cNvPr id="5" name="Freeform 5"/>
            <p:cNvSpPr/>
            <p:nvPr/>
          </p:nvSpPr>
          <p:spPr>
            <a:xfrm>
              <a:off x="12700" y="12700"/>
              <a:ext cx="2717660" cy="1324532"/>
            </a:xfrm>
            <a:custGeom>
              <a:avLst/>
              <a:gdLst/>
              <a:ahLst/>
              <a:cxnLst/>
              <a:rect l="l" t="t" r="r" b="b"/>
              <a:pathLst>
                <a:path w="2717660" h="1324532">
                  <a:moveTo>
                    <a:pt x="146050" y="1324532"/>
                  </a:moveTo>
                  <a:lnTo>
                    <a:pt x="2571610" y="1324532"/>
                  </a:lnTo>
                  <a:cubicBezTo>
                    <a:pt x="2651620" y="1324532"/>
                    <a:pt x="2717660" y="1258492"/>
                    <a:pt x="2717660" y="1178482"/>
                  </a:cubicBezTo>
                  <a:lnTo>
                    <a:pt x="2717660" y="146050"/>
                  </a:lnTo>
                  <a:cubicBezTo>
                    <a:pt x="2717660" y="66040"/>
                    <a:pt x="2651620" y="0"/>
                    <a:pt x="2571610" y="0"/>
                  </a:cubicBezTo>
                  <a:lnTo>
                    <a:pt x="146050" y="0"/>
                  </a:lnTo>
                  <a:cubicBezTo>
                    <a:pt x="66040" y="0"/>
                    <a:pt x="0" y="66040"/>
                    <a:pt x="0" y="146050"/>
                  </a:cubicBezTo>
                  <a:lnTo>
                    <a:pt x="0" y="1178482"/>
                  </a:lnTo>
                  <a:cubicBezTo>
                    <a:pt x="0" y="1259762"/>
                    <a:pt x="66040" y="1324532"/>
                    <a:pt x="146050" y="1324532"/>
                  </a:cubicBezTo>
                  <a:close/>
                </a:path>
              </a:pathLst>
            </a:custGeom>
            <a:solidFill>
              <a:srgbClr val="FFF3ED"/>
            </a:solidFill>
          </p:spPr>
        </p:sp>
        <p:sp>
          <p:nvSpPr>
            <p:cNvPr id="6" name="Freeform 6"/>
            <p:cNvSpPr/>
            <p:nvPr/>
          </p:nvSpPr>
          <p:spPr>
            <a:xfrm>
              <a:off x="0" y="0"/>
              <a:ext cx="2782430" cy="1393112"/>
            </a:xfrm>
            <a:custGeom>
              <a:avLst/>
              <a:gdLst/>
              <a:ahLst/>
              <a:cxnLst/>
              <a:rect l="l" t="t" r="r" b="b"/>
              <a:pathLst>
                <a:path w="2782430" h="1393112">
                  <a:moveTo>
                    <a:pt x="2718930" y="74930"/>
                  </a:moveTo>
                  <a:cubicBezTo>
                    <a:pt x="2690990" y="30480"/>
                    <a:pt x="2641460" y="0"/>
                    <a:pt x="2584310" y="0"/>
                  </a:cubicBezTo>
                  <a:lnTo>
                    <a:pt x="158750" y="0"/>
                  </a:lnTo>
                  <a:cubicBezTo>
                    <a:pt x="71120" y="0"/>
                    <a:pt x="0" y="71120"/>
                    <a:pt x="0" y="158750"/>
                  </a:cubicBezTo>
                  <a:lnTo>
                    <a:pt x="0" y="1191182"/>
                  </a:lnTo>
                  <a:cubicBezTo>
                    <a:pt x="0" y="1243252"/>
                    <a:pt x="25400" y="1288972"/>
                    <a:pt x="63500" y="1318182"/>
                  </a:cubicBezTo>
                  <a:cubicBezTo>
                    <a:pt x="91440" y="1362632"/>
                    <a:pt x="140970" y="1393112"/>
                    <a:pt x="206279" y="1393112"/>
                  </a:cubicBezTo>
                  <a:lnTo>
                    <a:pt x="2623680" y="1393112"/>
                  </a:lnTo>
                  <a:cubicBezTo>
                    <a:pt x="2711310" y="1393112"/>
                    <a:pt x="2782430" y="1321992"/>
                    <a:pt x="2782430" y="1234362"/>
                  </a:cubicBezTo>
                  <a:lnTo>
                    <a:pt x="2782430" y="201930"/>
                  </a:lnTo>
                  <a:cubicBezTo>
                    <a:pt x="2782430" y="149860"/>
                    <a:pt x="2757030" y="104140"/>
                    <a:pt x="2718930" y="74930"/>
                  </a:cubicBezTo>
                  <a:close/>
                  <a:moveTo>
                    <a:pt x="12700" y="1191182"/>
                  </a:moveTo>
                  <a:lnTo>
                    <a:pt x="12700" y="158750"/>
                  </a:lnTo>
                  <a:cubicBezTo>
                    <a:pt x="12700" y="78740"/>
                    <a:pt x="78740" y="12700"/>
                    <a:pt x="158750" y="12700"/>
                  </a:cubicBezTo>
                  <a:lnTo>
                    <a:pt x="2584310" y="12700"/>
                  </a:lnTo>
                  <a:cubicBezTo>
                    <a:pt x="2664320" y="12700"/>
                    <a:pt x="2730360" y="78740"/>
                    <a:pt x="2730360" y="158750"/>
                  </a:cubicBezTo>
                  <a:lnTo>
                    <a:pt x="2730360" y="1191182"/>
                  </a:lnTo>
                  <a:cubicBezTo>
                    <a:pt x="2730360" y="1271192"/>
                    <a:pt x="2664320" y="1337232"/>
                    <a:pt x="2584310" y="1337232"/>
                  </a:cubicBezTo>
                  <a:lnTo>
                    <a:pt x="158750" y="1337232"/>
                  </a:lnTo>
                  <a:cubicBezTo>
                    <a:pt x="78740" y="1337232"/>
                    <a:pt x="12700" y="1272462"/>
                    <a:pt x="12700" y="1191182"/>
                  </a:cubicBezTo>
                  <a:close/>
                  <a:moveTo>
                    <a:pt x="2771000" y="1234362"/>
                  </a:moveTo>
                  <a:cubicBezTo>
                    <a:pt x="2771000" y="1314372"/>
                    <a:pt x="2703690" y="1380412"/>
                    <a:pt x="2623680" y="1380412"/>
                  </a:cubicBezTo>
                  <a:lnTo>
                    <a:pt x="206279" y="1380412"/>
                  </a:lnTo>
                  <a:cubicBezTo>
                    <a:pt x="157480" y="1380412"/>
                    <a:pt x="120650" y="1363902"/>
                    <a:pt x="93980" y="1335962"/>
                  </a:cubicBezTo>
                  <a:cubicBezTo>
                    <a:pt x="114300" y="1344852"/>
                    <a:pt x="135890" y="1349932"/>
                    <a:pt x="160020" y="1349932"/>
                  </a:cubicBezTo>
                  <a:lnTo>
                    <a:pt x="2585580" y="1349932"/>
                  </a:lnTo>
                  <a:cubicBezTo>
                    <a:pt x="2673210" y="1349932"/>
                    <a:pt x="2744330" y="1278812"/>
                    <a:pt x="2744330" y="1191182"/>
                  </a:cubicBezTo>
                  <a:lnTo>
                    <a:pt x="2744330" y="158750"/>
                  </a:lnTo>
                  <a:cubicBezTo>
                    <a:pt x="2744330" y="140970"/>
                    <a:pt x="2740520" y="123190"/>
                    <a:pt x="2735440" y="106680"/>
                  </a:cubicBezTo>
                  <a:cubicBezTo>
                    <a:pt x="2757030" y="132080"/>
                    <a:pt x="2771000" y="165100"/>
                    <a:pt x="2771000" y="201930"/>
                  </a:cubicBezTo>
                  <a:lnTo>
                    <a:pt x="2771000" y="1234362"/>
                  </a:lnTo>
                  <a:cubicBezTo>
                    <a:pt x="2771000" y="1234362"/>
                    <a:pt x="2771000" y="1234362"/>
                    <a:pt x="2771000" y="1234362"/>
                  </a:cubicBezTo>
                  <a:close/>
                </a:path>
              </a:pathLst>
            </a:custGeom>
            <a:solidFill>
              <a:srgbClr val="704430"/>
            </a:solidFill>
          </p:spPr>
        </p:sp>
      </p:grpSp>
      <p:grpSp>
        <p:nvGrpSpPr>
          <p:cNvPr id="7" name="Group 7"/>
          <p:cNvGrpSpPr/>
          <p:nvPr/>
        </p:nvGrpSpPr>
        <p:grpSpPr>
          <a:xfrm>
            <a:off x="10759037" y="2884040"/>
            <a:ext cx="7066798" cy="7044687"/>
            <a:chOff x="0" y="0"/>
            <a:chExt cx="2041617" cy="2035229"/>
          </a:xfrm>
        </p:grpSpPr>
        <p:sp>
          <p:nvSpPr>
            <p:cNvPr id="8" name="Freeform 8"/>
            <p:cNvSpPr/>
            <p:nvPr/>
          </p:nvSpPr>
          <p:spPr>
            <a:xfrm>
              <a:off x="92710" y="106680"/>
              <a:ext cx="1937477" cy="1915849"/>
            </a:xfrm>
            <a:custGeom>
              <a:avLst/>
              <a:gdLst/>
              <a:ahLst/>
              <a:cxnLst/>
              <a:rect l="l" t="t" r="r" b="b"/>
              <a:pathLst>
                <a:path w="1937477" h="1915849">
                  <a:moveTo>
                    <a:pt x="1910807" y="1726619"/>
                  </a:moveTo>
                  <a:cubicBezTo>
                    <a:pt x="1910807" y="1814249"/>
                    <a:pt x="1834607" y="1885369"/>
                    <a:pt x="1753327" y="1885369"/>
                  </a:cubicBezTo>
                  <a:lnTo>
                    <a:pt x="66040" y="1885369"/>
                  </a:lnTo>
                  <a:cubicBezTo>
                    <a:pt x="43180" y="1885369"/>
                    <a:pt x="20320" y="1880289"/>
                    <a:pt x="0" y="1871399"/>
                  </a:cubicBezTo>
                  <a:cubicBezTo>
                    <a:pt x="26670" y="1899339"/>
                    <a:pt x="63500" y="1915849"/>
                    <a:pt x="106476" y="1915849"/>
                  </a:cubicBezTo>
                  <a:lnTo>
                    <a:pt x="1791427" y="1915849"/>
                  </a:lnTo>
                  <a:cubicBezTo>
                    <a:pt x="1871437" y="1915849"/>
                    <a:pt x="1937477" y="1849809"/>
                    <a:pt x="1937477" y="1769799"/>
                  </a:cubicBezTo>
                  <a:lnTo>
                    <a:pt x="1937477" y="95250"/>
                  </a:lnTo>
                  <a:cubicBezTo>
                    <a:pt x="1937477" y="58420"/>
                    <a:pt x="1923507" y="25400"/>
                    <a:pt x="1901917" y="0"/>
                  </a:cubicBezTo>
                  <a:cubicBezTo>
                    <a:pt x="1908267" y="16510"/>
                    <a:pt x="1910807" y="34290"/>
                    <a:pt x="1910807" y="52070"/>
                  </a:cubicBezTo>
                  <a:lnTo>
                    <a:pt x="1910807" y="1726619"/>
                  </a:lnTo>
                  <a:lnTo>
                    <a:pt x="1910807" y="1726619"/>
                  </a:lnTo>
                  <a:close/>
                </a:path>
              </a:pathLst>
            </a:custGeom>
            <a:solidFill>
              <a:srgbClr val="704430"/>
            </a:solidFill>
          </p:spPr>
        </p:sp>
        <p:sp>
          <p:nvSpPr>
            <p:cNvPr id="9" name="Freeform 9"/>
            <p:cNvSpPr/>
            <p:nvPr/>
          </p:nvSpPr>
          <p:spPr>
            <a:xfrm>
              <a:off x="12700" y="12700"/>
              <a:ext cx="1976847" cy="1966649"/>
            </a:xfrm>
            <a:custGeom>
              <a:avLst/>
              <a:gdLst/>
              <a:ahLst/>
              <a:cxnLst/>
              <a:rect l="l" t="t" r="r" b="b"/>
              <a:pathLst>
                <a:path w="1976847" h="1966649">
                  <a:moveTo>
                    <a:pt x="146050" y="1966649"/>
                  </a:moveTo>
                  <a:lnTo>
                    <a:pt x="1830797" y="1966649"/>
                  </a:lnTo>
                  <a:cubicBezTo>
                    <a:pt x="1910807" y="1966649"/>
                    <a:pt x="1976847" y="1900609"/>
                    <a:pt x="1976847" y="1820599"/>
                  </a:cubicBezTo>
                  <a:lnTo>
                    <a:pt x="1976847" y="146050"/>
                  </a:lnTo>
                  <a:cubicBezTo>
                    <a:pt x="1976847" y="66040"/>
                    <a:pt x="1910807" y="0"/>
                    <a:pt x="1830797" y="0"/>
                  </a:cubicBezTo>
                  <a:lnTo>
                    <a:pt x="146050" y="0"/>
                  </a:lnTo>
                  <a:cubicBezTo>
                    <a:pt x="66040" y="0"/>
                    <a:pt x="0" y="66040"/>
                    <a:pt x="0" y="146050"/>
                  </a:cubicBezTo>
                  <a:lnTo>
                    <a:pt x="0" y="1820599"/>
                  </a:lnTo>
                  <a:cubicBezTo>
                    <a:pt x="0" y="1901879"/>
                    <a:pt x="66040" y="1966649"/>
                    <a:pt x="146050" y="1966649"/>
                  </a:cubicBezTo>
                  <a:close/>
                </a:path>
              </a:pathLst>
            </a:custGeom>
            <a:solidFill>
              <a:srgbClr val="FFF3ED"/>
            </a:solidFill>
          </p:spPr>
        </p:sp>
        <p:sp>
          <p:nvSpPr>
            <p:cNvPr id="10" name="Freeform 10"/>
            <p:cNvSpPr/>
            <p:nvPr/>
          </p:nvSpPr>
          <p:spPr>
            <a:xfrm>
              <a:off x="0" y="0"/>
              <a:ext cx="2041617" cy="2035229"/>
            </a:xfrm>
            <a:custGeom>
              <a:avLst/>
              <a:gdLst/>
              <a:ahLst/>
              <a:cxnLst/>
              <a:rect l="l" t="t" r="r" b="b"/>
              <a:pathLst>
                <a:path w="2041617" h="2035229">
                  <a:moveTo>
                    <a:pt x="1978117" y="74930"/>
                  </a:moveTo>
                  <a:cubicBezTo>
                    <a:pt x="1950177" y="30480"/>
                    <a:pt x="1900647" y="0"/>
                    <a:pt x="1843497" y="0"/>
                  </a:cubicBezTo>
                  <a:lnTo>
                    <a:pt x="158750" y="0"/>
                  </a:lnTo>
                  <a:cubicBezTo>
                    <a:pt x="71120" y="0"/>
                    <a:pt x="0" y="71120"/>
                    <a:pt x="0" y="158750"/>
                  </a:cubicBezTo>
                  <a:lnTo>
                    <a:pt x="0" y="1833299"/>
                  </a:lnTo>
                  <a:cubicBezTo>
                    <a:pt x="0" y="1885369"/>
                    <a:pt x="25400" y="1931089"/>
                    <a:pt x="63500" y="1960299"/>
                  </a:cubicBezTo>
                  <a:cubicBezTo>
                    <a:pt x="91440" y="2004749"/>
                    <a:pt x="140970" y="2035229"/>
                    <a:pt x="200820" y="2035229"/>
                  </a:cubicBezTo>
                  <a:lnTo>
                    <a:pt x="1882867" y="2035229"/>
                  </a:lnTo>
                  <a:cubicBezTo>
                    <a:pt x="1970497" y="2035229"/>
                    <a:pt x="2041617" y="1964109"/>
                    <a:pt x="2041617" y="1876479"/>
                  </a:cubicBezTo>
                  <a:lnTo>
                    <a:pt x="2041617" y="201930"/>
                  </a:lnTo>
                  <a:cubicBezTo>
                    <a:pt x="2041617" y="149860"/>
                    <a:pt x="2016217" y="104140"/>
                    <a:pt x="1978117" y="74930"/>
                  </a:cubicBezTo>
                  <a:close/>
                  <a:moveTo>
                    <a:pt x="12700" y="1833299"/>
                  </a:moveTo>
                  <a:lnTo>
                    <a:pt x="12700" y="158750"/>
                  </a:lnTo>
                  <a:cubicBezTo>
                    <a:pt x="12700" y="78740"/>
                    <a:pt x="78740" y="12700"/>
                    <a:pt x="158750" y="12700"/>
                  </a:cubicBezTo>
                  <a:lnTo>
                    <a:pt x="1843497" y="12700"/>
                  </a:lnTo>
                  <a:cubicBezTo>
                    <a:pt x="1923507" y="12700"/>
                    <a:pt x="1989547" y="78740"/>
                    <a:pt x="1989547" y="158750"/>
                  </a:cubicBezTo>
                  <a:lnTo>
                    <a:pt x="1989547" y="1833299"/>
                  </a:lnTo>
                  <a:cubicBezTo>
                    <a:pt x="1989547" y="1913309"/>
                    <a:pt x="1923507" y="1979349"/>
                    <a:pt x="1843497" y="1979349"/>
                  </a:cubicBezTo>
                  <a:lnTo>
                    <a:pt x="158750" y="1979349"/>
                  </a:lnTo>
                  <a:cubicBezTo>
                    <a:pt x="78740" y="1979349"/>
                    <a:pt x="12700" y="1914579"/>
                    <a:pt x="12700" y="1833299"/>
                  </a:cubicBezTo>
                  <a:close/>
                  <a:moveTo>
                    <a:pt x="2030187" y="1876479"/>
                  </a:moveTo>
                  <a:cubicBezTo>
                    <a:pt x="2030187" y="1956489"/>
                    <a:pt x="1962877" y="2022529"/>
                    <a:pt x="1882867" y="2022529"/>
                  </a:cubicBezTo>
                  <a:lnTo>
                    <a:pt x="200820" y="2022529"/>
                  </a:lnTo>
                  <a:cubicBezTo>
                    <a:pt x="157480" y="2022529"/>
                    <a:pt x="120650" y="2006019"/>
                    <a:pt x="93980" y="1978079"/>
                  </a:cubicBezTo>
                  <a:cubicBezTo>
                    <a:pt x="114300" y="1986969"/>
                    <a:pt x="135890" y="1992049"/>
                    <a:pt x="160020" y="1992049"/>
                  </a:cubicBezTo>
                  <a:lnTo>
                    <a:pt x="1844767" y="1992049"/>
                  </a:lnTo>
                  <a:cubicBezTo>
                    <a:pt x="1932397" y="1992049"/>
                    <a:pt x="2003517" y="1920929"/>
                    <a:pt x="2003517" y="1833299"/>
                  </a:cubicBezTo>
                  <a:lnTo>
                    <a:pt x="2003517" y="158750"/>
                  </a:lnTo>
                  <a:cubicBezTo>
                    <a:pt x="2003517" y="140970"/>
                    <a:pt x="1999707" y="123190"/>
                    <a:pt x="1994627" y="106680"/>
                  </a:cubicBezTo>
                  <a:cubicBezTo>
                    <a:pt x="2016217" y="132080"/>
                    <a:pt x="2030187" y="165100"/>
                    <a:pt x="2030187" y="201930"/>
                  </a:cubicBezTo>
                  <a:lnTo>
                    <a:pt x="2030187" y="1876479"/>
                  </a:lnTo>
                  <a:cubicBezTo>
                    <a:pt x="2030187" y="1876479"/>
                    <a:pt x="2030187" y="1876479"/>
                    <a:pt x="2030187" y="1876479"/>
                  </a:cubicBezTo>
                  <a:close/>
                </a:path>
              </a:pathLst>
            </a:custGeom>
            <a:solidFill>
              <a:srgbClr val="704430"/>
            </a:solidFill>
          </p:spPr>
        </p:sp>
      </p:grpSp>
      <p:sp>
        <p:nvSpPr>
          <p:cNvPr id="11" name="TextBox 11"/>
          <p:cNvSpPr txBox="1"/>
          <p:nvPr/>
        </p:nvSpPr>
        <p:spPr>
          <a:xfrm>
            <a:off x="4252826" y="232232"/>
            <a:ext cx="12244996" cy="1304925"/>
          </a:xfrm>
          <a:prstGeom prst="rect">
            <a:avLst/>
          </a:prstGeom>
        </p:spPr>
        <p:txBody>
          <a:bodyPr lIns="0" tIns="0" rIns="0" bIns="0" rtlCol="0" anchor="t">
            <a:spAutoFit/>
          </a:bodyPr>
          <a:lstStyle/>
          <a:p>
            <a:pPr algn="ctr">
              <a:lnSpc>
                <a:spcPts val="9900"/>
              </a:lnSpc>
            </a:pPr>
            <a:r>
              <a:rPr lang="en-US" sz="9000">
                <a:solidFill>
                  <a:srgbClr val="704430"/>
                </a:solidFill>
                <a:latin typeface="Marykate"/>
              </a:rPr>
              <a:t>Mathematical Equation</a:t>
            </a:r>
          </a:p>
        </p:txBody>
      </p:sp>
      <p:grpSp>
        <p:nvGrpSpPr>
          <p:cNvPr id="12" name="Group 12"/>
          <p:cNvGrpSpPr/>
          <p:nvPr/>
        </p:nvGrpSpPr>
        <p:grpSpPr>
          <a:xfrm>
            <a:off x="5991352" y="1780044"/>
            <a:ext cx="8880679" cy="861109"/>
            <a:chOff x="0" y="0"/>
            <a:chExt cx="24817148" cy="2406377"/>
          </a:xfrm>
        </p:grpSpPr>
        <p:sp>
          <p:nvSpPr>
            <p:cNvPr id="13" name="Freeform 13"/>
            <p:cNvSpPr/>
            <p:nvPr/>
          </p:nvSpPr>
          <p:spPr>
            <a:xfrm>
              <a:off x="0" y="0"/>
              <a:ext cx="24817149" cy="2406377"/>
            </a:xfrm>
            <a:custGeom>
              <a:avLst/>
              <a:gdLst/>
              <a:ahLst/>
              <a:cxnLst/>
              <a:rect l="l" t="t" r="r" b="b"/>
              <a:pathLst>
                <a:path w="24817149" h="2406377">
                  <a:moveTo>
                    <a:pt x="24817149" y="1203188"/>
                  </a:moveTo>
                  <a:lnTo>
                    <a:pt x="24817149" y="1203188"/>
                  </a:lnTo>
                  <a:cubicBezTo>
                    <a:pt x="24817149" y="1977878"/>
                    <a:pt x="24388778" y="2406377"/>
                    <a:pt x="23860204" y="2406377"/>
                  </a:cubicBezTo>
                  <a:lnTo>
                    <a:pt x="956945" y="2406377"/>
                  </a:lnTo>
                  <a:cubicBezTo>
                    <a:pt x="428371" y="2406377"/>
                    <a:pt x="0" y="1977878"/>
                    <a:pt x="0" y="1203188"/>
                  </a:cubicBezTo>
                  <a:lnTo>
                    <a:pt x="0" y="1203188"/>
                  </a:lnTo>
                  <a:cubicBezTo>
                    <a:pt x="0" y="428371"/>
                    <a:pt x="428371" y="0"/>
                    <a:pt x="956945" y="0"/>
                  </a:cubicBezTo>
                  <a:lnTo>
                    <a:pt x="23860203" y="0"/>
                  </a:lnTo>
                  <a:cubicBezTo>
                    <a:pt x="24388651" y="0"/>
                    <a:pt x="24817149" y="428371"/>
                    <a:pt x="24817149" y="1203188"/>
                  </a:cubicBezTo>
                  <a:close/>
                </a:path>
              </a:pathLst>
            </a:custGeom>
            <a:solidFill>
              <a:srgbClr val="B9DDBF"/>
            </a:solidFill>
          </p:spPr>
        </p:sp>
      </p:gr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62215" y="2019954"/>
            <a:ext cx="336487" cy="381288"/>
          </a:xfrm>
          <a:prstGeom prst="rect">
            <a:avLst/>
          </a:prstGeom>
        </p:spPr>
      </p:pic>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288103" y="1952174"/>
            <a:ext cx="538384" cy="516849"/>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052615" y="1952174"/>
            <a:ext cx="394685" cy="516849"/>
          </a:xfrm>
          <a:prstGeom prst="rect">
            <a:avLst/>
          </a:prstGeom>
        </p:spPr>
      </p:pic>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2166183" y="267193"/>
            <a:ext cx="2841606" cy="2464447"/>
          </a:xfrm>
          <a:prstGeom prst="rect">
            <a:avLst/>
          </a:prstGeom>
        </p:spPr>
      </p:pic>
      <p:grpSp>
        <p:nvGrpSpPr>
          <p:cNvPr id="18" name="Group 18"/>
          <p:cNvGrpSpPr/>
          <p:nvPr/>
        </p:nvGrpSpPr>
        <p:grpSpPr>
          <a:xfrm>
            <a:off x="800663" y="7946166"/>
            <a:ext cx="9574660" cy="1982561"/>
            <a:chOff x="0" y="0"/>
            <a:chExt cx="2766145" cy="572767"/>
          </a:xfrm>
        </p:grpSpPr>
        <p:sp>
          <p:nvSpPr>
            <p:cNvPr id="19" name="Freeform 19"/>
            <p:cNvSpPr/>
            <p:nvPr/>
          </p:nvSpPr>
          <p:spPr>
            <a:xfrm>
              <a:off x="92710" y="106680"/>
              <a:ext cx="2662005" cy="453387"/>
            </a:xfrm>
            <a:custGeom>
              <a:avLst/>
              <a:gdLst/>
              <a:ahLst/>
              <a:cxnLst/>
              <a:rect l="l" t="t" r="r" b="b"/>
              <a:pathLst>
                <a:path w="2662005" h="453387">
                  <a:moveTo>
                    <a:pt x="2635335" y="264157"/>
                  </a:moveTo>
                  <a:cubicBezTo>
                    <a:pt x="2635335" y="351787"/>
                    <a:pt x="2559135" y="422907"/>
                    <a:pt x="2477855" y="422907"/>
                  </a:cubicBezTo>
                  <a:lnTo>
                    <a:pt x="66040" y="422907"/>
                  </a:lnTo>
                  <a:cubicBezTo>
                    <a:pt x="43180" y="422907"/>
                    <a:pt x="20320" y="417827"/>
                    <a:pt x="0" y="408937"/>
                  </a:cubicBezTo>
                  <a:cubicBezTo>
                    <a:pt x="26670" y="436877"/>
                    <a:pt x="63500" y="453387"/>
                    <a:pt x="111094" y="453387"/>
                  </a:cubicBezTo>
                  <a:lnTo>
                    <a:pt x="2515955" y="453387"/>
                  </a:lnTo>
                  <a:cubicBezTo>
                    <a:pt x="2595965" y="453387"/>
                    <a:pt x="2662005" y="387347"/>
                    <a:pt x="2662005" y="307337"/>
                  </a:cubicBezTo>
                  <a:lnTo>
                    <a:pt x="2662005" y="95250"/>
                  </a:lnTo>
                  <a:cubicBezTo>
                    <a:pt x="2662005" y="58420"/>
                    <a:pt x="2648035" y="25400"/>
                    <a:pt x="2626445" y="0"/>
                  </a:cubicBezTo>
                  <a:cubicBezTo>
                    <a:pt x="2632795" y="16510"/>
                    <a:pt x="2635335" y="34290"/>
                    <a:pt x="2635335" y="52070"/>
                  </a:cubicBezTo>
                  <a:lnTo>
                    <a:pt x="2635335" y="264157"/>
                  </a:lnTo>
                  <a:lnTo>
                    <a:pt x="2635335" y="264157"/>
                  </a:lnTo>
                  <a:close/>
                </a:path>
              </a:pathLst>
            </a:custGeom>
            <a:solidFill>
              <a:srgbClr val="704430"/>
            </a:solidFill>
          </p:spPr>
        </p:sp>
        <p:sp>
          <p:nvSpPr>
            <p:cNvPr id="20" name="Freeform 20"/>
            <p:cNvSpPr/>
            <p:nvPr/>
          </p:nvSpPr>
          <p:spPr>
            <a:xfrm>
              <a:off x="12700" y="12700"/>
              <a:ext cx="2701375" cy="504187"/>
            </a:xfrm>
            <a:custGeom>
              <a:avLst/>
              <a:gdLst/>
              <a:ahLst/>
              <a:cxnLst/>
              <a:rect l="l" t="t" r="r" b="b"/>
              <a:pathLst>
                <a:path w="2701375" h="504187">
                  <a:moveTo>
                    <a:pt x="146050" y="504187"/>
                  </a:moveTo>
                  <a:lnTo>
                    <a:pt x="2555325" y="504187"/>
                  </a:lnTo>
                  <a:cubicBezTo>
                    <a:pt x="2635335" y="504187"/>
                    <a:pt x="2701375" y="438147"/>
                    <a:pt x="2701375" y="358137"/>
                  </a:cubicBezTo>
                  <a:lnTo>
                    <a:pt x="2701375" y="146050"/>
                  </a:lnTo>
                  <a:cubicBezTo>
                    <a:pt x="2701375" y="66040"/>
                    <a:pt x="2635335" y="0"/>
                    <a:pt x="2555325" y="0"/>
                  </a:cubicBezTo>
                  <a:lnTo>
                    <a:pt x="146050" y="0"/>
                  </a:lnTo>
                  <a:cubicBezTo>
                    <a:pt x="66040" y="0"/>
                    <a:pt x="0" y="66040"/>
                    <a:pt x="0" y="146050"/>
                  </a:cubicBezTo>
                  <a:lnTo>
                    <a:pt x="0" y="358137"/>
                  </a:lnTo>
                  <a:cubicBezTo>
                    <a:pt x="0" y="439417"/>
                    <a:pt x="66040" y="504187"/>
                    <a:pt x="146050" y="504187"/>
                  </a:cubicBezTo>
                  <a:close/>
                </a:path>
              </a:pathLst>
            </a:custGeom>
            <a:solidFill>
              <a:srgbClr val="FFF3ED"/>
            </a:solidFill>
          </p:spPr>
        </p:sp>
        <p:sp>
          <p:nvSpPr>
            <p:cNvPr id="21" name="Freeform 21"/>
            <p:cNvSpPr/>
            <p:nvPr/>
          </p:nvSpPr>
          <p:spPr>
            <a:xfrm>
              <a:off x="0" y="0"/>
              <a:ext cx="2766145" cy="572767"/>
            </a:xfrm>
            <a:custGeom>
              <a:avLst/>
              <a:gdLst/>
              <a:ahLst/>
              <a:cxnLst/>
              <a:rect l="l" t="t" r="r" b="b"/>
              <a:pathLst>
                <a:path w="2766145" h="572767">
                  <a:moveTo>
                    <a:pt x="2702645" y="74930"/>
                  </a:moveTo>
                  <a:cubicBezTo>
                    <a:pt x="2674705" y="30480"/>
                    <a:pt x="2625175" y="0"/>
                    <a:pt x="2568025" y="0"/>
                  </a:cubicBezTo>
                  <a:lnTo>
                    <a:pt x="158750" y="0"/>
                  </a:lnTo>
                  <a:cubicBezTo>
                    <a:pt x="71120" y="0"/>
                    <a:pt x="0" y="71120"/>
                    <a:pt x="0" y="158750"/>
                  </a:cubicBezTo>
                  <a:lnTo>
                    <a:pt x="0" y="370837"/>
                  </a:lnTo>
                  <a:cubicBezTo>
                    <a:pt x="0" y="422907"/>
                    <a:pt x="25400" y="468627"/>
                    <a:pt x="63500" y="497837"/>
                  </a:cubicBezTo>
                  <a:cubicBezTo>
                    <a:pt x="91440" y="542287"/>
                    <a:pt x="140970" y="572767"/>
                    <a:pt x="206159" y="572767"/>
                  </a:cubicBezTo>
                  <a:lnTo>
                    <a:pt x="2607395" y="572767"/>
                  </a:lnTo>
                  <a:cubicBezTo>
                    <a:pt x="2695025" y="572767"/>
                    <a:pt x="2766145" y="501647"/>
                    <a:pt x="2766145" y="414017"/>
                  </a:cubicBezTo>
                  <a:lnTo>
                    <a:pt x="2766145" y="201930"/>
                  </a:lnTo>
                  <a:cubicBezTo>
                    <a:pt x="2766145" y="149860"/>
                    <a:pt x="2740745" y="104140"/>
                    <a:pt x="2702645" y="74930"/>
                  </a:cubicBezTo>
                  <a:close/>
                  <a:moveTo>
                    <a:pt x="12700" y="370837"/>
                  </a:moveTo>
                  <a:lnTo>
                    <a:pt x="12700" y="158750"/>
                  </a:lnTo>
                  <a:cubicBezTo>
                    <a:pt x="12700" y="78740"/>
                    <a:pt x="78740" y="12700"/>
                    <a:pt x="158750" y="12700"/>
                  </a:cubicBezTo>
                  <a:lnTo>
                    <a:pt x="2568025" y="12700"/>
                  </a:lnTo>
                  <a:cubicBezTo>
                    <a:pt x="2648035" y="12700"/>
                    <a:pt x="2714075" y="78740"/>
                    <a:pt x="2714075" y="158750"/>
                  </a:cubicBezTo>
                  <a:lnTo>
                    <a:pt x="2714075" y="370837"/>
                  </a:lnTo>
                  <a:cubicBezTo>
                    <a:pt x="2714075" y="450847"/>
                    <a:pt x="2648035" y="516887"/>
                    <a:pt x="2568025" y="516887"/>
                  </a:cubicBezTo>
                  <a:lnTo>
                    <a:pt x="158750" y="516887"/>
                  </a:lnTo>
                  <a:cubicBezTo>
                    <a:pt x="78740" y="516887"/>
                    <a:pt x="12700" y="452117"/>
                    <a:pt x="12700" y="370837"/>
                  </a:cubicBezTo>
                  <a:close/>
                  <a:moveTo>
                    <a:pt x="2754715" y="414017"/>
                  </a:moveTo>
                  <a:cubicBezTo>
                    <a:pt x="2754715" y="494027"/>
                    <a:pt x="2687405" y="560067"/>
                    <a:pt x="2607395" y="560067"/>
                  </a:cubicBezTo>
                  <a:lnTo>
                    <a:pt x="206159" y="560067"/>
                  </a:lnTo>
                  <a:cubicBezTo>
                    <a:pt x="157480" y="560067"/>
                    <a:pt x="120650" y="543557"/>
                    <a:pt x="93980" y="515617"/>
                  </a:cubicBezTo>
                  <a:cubicBezTo>
                    <a:pt x="114300" y="524507"/>
                    <a:pt x="135890" y="529587"/>
                    <a:pt x="160020" y="529587"/>
                  </a:cubicBezTo>
                  <a:lnTo>
                    <a:pt x="2569295" y="529587"/>
                  </a:lnTo>
                  <a:cubicBezTo>
                    <a:pt x="2656925" y="529587"/>
                    <a:pt x="2728045" y="458467"/>
                    <a:pt x="2728045" y="370837"/>
                  </a:cubicBezTo>
                  <a:lnTo>
                    <a:pt x="2728045" y="158750"/>
                  </a:lnTo>
                  <a:cubicBezTo>
                    <a:pt x="2728045" y="140970"/>
                    <a:pt x="2724235" y="123190"/>
                    <a:pt x="2719155" y="106680"/>
                  </a:cubicBezTo>
                  <a:cubicBezTo>
                    <a:pt x="2740745" y="132080"/>
                    <a:pt x="2754715" y="165100"/>
                    <a:pt x="2754715" y="201930"/>
                  </a:cubicBezTo>
                  <a:lnTo>
                    <a:pt x="2754715" y="414017"/>
                  </a:lnTo>
                  <a:cubicBezTo>
                    <a:pt x="2754715" y="414017"/>
                    <a:pt x="2754715" y="414017"/>
                    <a:pt x="2754715" y="414017"/>
                  </a:cubicBezTo>
                  <a:close/>
                </a:path>
              </a:pathLst>
            </a:custGeom>
            <a:solidFill>
              <a:srgbClr val="704430"/>
            </a:solidFill>
          </p:spPr>
        </p:sp>
      </p:grpSp>
      <p:pic>
        <p:nvPicPr>
          <p:cNvPr id="22" name="Picture 22"/>
          <p:cNvPicPr>
            <a:picLocks noChangeAspect="1"/>
          </p:cNvPicPr>
          <p:nvPr/>
        </p:nvPicPr>
        <p:blipFill>
          <a:blip r:embed="rId11"/>
          <a:srcRect r="387" b="23690"/>
          <a:stretch>
            <a:fillRect/>
          </a:stretch>
        </p:blipFill>
        <p:spPr>
          <a:xfrm>
            <a:off x="884819" y="8819826"/>
            <a:ext cx="9192703" cy="590205"/>
          </a:xfrm>
          <a:prstGeom prst="rect">
            <a:avLst/>
          </a:prstGeom>
        </p:spPr>
      </p:pic>
      <p:pic>
        <p:nvPicPr>
          <p:cNvPr id="23" name="Picture 23"/>
          <p:cNvPicPr>
            <a:picLocks noChangeAspect="1"/>
          </p:cNvPicPr>
          <p:nvPr/>
        </p:nvPicPr>
        <p:blipFill>
          <a:blip r:embed="rId12"/>
          <a:srcRect/>
          <a:stretch>
            <a:fillRect/>
          </a:stretch>
        </p:blipFill>
        <p:spPr>
          <a:xfrm>
            <a:off x="10851928" y="3891288"/>
            <a:ext cx="6693547" cy="449134"/>
          </a:xfrm>
          <a:prstGeom prst="rect">
            <a:avLst/>
          </a:prstGeom>
        </p:spPr>
      </p:pic>
      <p:pic>
        <p:nvPicPr>
          <p:cNvPr id="24" name="Picture 24"/>
          <p:cNvPicPr>
            <a:picLocks noChangeAspect="1"/>
          </p:cNvPicPr>
          <p:nvPr/>
        </p:nvPicPr>
        <p:blipFill>
          <a:blip r:embed="rId13"/>
          <a:srcRect/>
          <a:stretch>
            <a:fillRect/>
          </a:stretch>
        </p:blipFill>
        <p:spPr>
          <a:xfrm>
            <a:off x="12856392" y="5282056"/>
            <a:ext cx="2872089" cy="574418"/>
          </a:xfrm>
          <a:prstGeom prst="rect">
            <a:avLst/>
          </a:prstGeom>
        </p:spPr>
      </p:pic>
      <p:pic>
        <p:nvPicPr>
          <p:cNvPr id="25" name="Picture 25"/>
          <p:cNvPicPr>
            <a:picLocks noChangeAspect="1"/>
          </p:cNvPicPr>
          <p:nvPr/>
        </p:nvPicPr>
        <p:blipFill>
          <a:blip r:embed="rId14"/>
          <a:srcRect/>
          <a:stretch>
            <a:fillRect/>
          </a:stretch>
        </p:blipFill>
        <p:spPr>
          <a:xfrm>
            <a:off x="11319787" y="6525143"/>
            <a:ext cx="5945299" cy="658372"/>
          </a:xfrm>
          <a:prstGeom prst="rect">
            <a:avLst/>
          </a:prstGeom>
        </p:spPr>
      </p:pic>
      <p:pic>
        <p:nvPicPr>
          <p:cNvPr id="26" name="Picture 26"/>
          <p:cNvPicPr>
            <a:picLocks noChangeAspect="1"/>
          </p:cNvPicPr>
          <p:nvPr/>
        </p:nvPicPr>
        <p:blipFill>
          <a:blip r:embed="rId15"/>
          <a:srcRect/>
          <a:stretch>
            <a:fillRect/>
          </a:stretch>
        </p:blipFill>
        <p:spPr>
          <a:xfrm>
            <a:off x="10829494" y="8047750"/>
            <a:ext cx="6738415" cy="1373994"/>
          </a:xfrm>
          <a:prstGeom prst="rect">
            <a:avLst/>
          </a:prstGeom>
        </p:spPr>
      </p:pic>
      <p:pic>
        <p:nvPicPr>
          <p:cNvPr id="27" name="Picture 27"/>
          <p:cNvPicPr>
            <a:picLocks noChangeAspect="1"/>
          </p:cNvPicPr>
          <p:nvPr/>
        </p:nvPicPr>
        <p:blipFill>
          <a:blip r:embed="rId16"/>
          <a:srcRect/>
          <a:stretch>
            <a:fillRect/>
          </a:stretch>
        </p:blipFill>
        <p:spPr>
          <a:xfrm>
            <a:off x="1425681" y="3573332"/>
            <a:ext cx="8380993" cy="814819"/>
          </a:xfrm>
          <a:prstGeom prst="rect">
            <a:avLst/>
          </a:prstGeom>
        </p:spPr>
      </p:pic>
      <p:pic>
        <p:nvPicPr>
          <p:cNvPr id="28" name="Picture 28"/>
          <p:cNvPicPr>
            <a:picLocks noChangeAspect="1"/>
          </p:cNvPicPr>
          <p:nvPr/>
        </p:nvPicPr>
        <p:blipFill>
          <a:blip r:embed="rId17"/>
          <a:srcRect/>
          <a:stretch>
            <a:fillRect/>
          </a:stretch>
        </p:blipFill>
        <p:spPr>
          <a:xfrm>
            <a:off x="1606191" y="4230557"/>
            <a:ext cx="6803196" cy="3209761"/>
          </a:xfrm>
          <a:prstGeom prst="rect">
            <a:avLst/>
          </a:prstGeom>
        </p:spPr>
      </p:pic>
      <p:sp>
        <p:nvSpPr>
          <p:cNvPr id="29" name="TextBox 29"/>
          <p:cNvSpPr txBox="1"/>
          <p:nvPr/>
        </p:nvSpPr>
        <p:spPr>
          <a:xfrm>
            <a:off x="7673426" y="1996407"/>
            <a:ext cx="5890174" cy="403893"/>
          </a:xfrm>
          <a:prstGeom prst="rect">
            <a:avLst/>
          </a:prstGeom>
        </p:spPr>
        <p:txBody>
          <a:bodyPr wrap="square" lIns="0" tIns="0" rIns="0" bIns="0" rtlCol="0" anchor="t">
            <a:spAutoFit/>
          </a:bodyPr>
          <a:lstStyle/>
          <a:p>
            <a:pPr algn="ctr">
              <a:lnSpc>
                <a:spcPts val="2999"/>
              </a:lnSpc>
            </a:pPr>
            <a:r>
              <a:rPr lang="en-US" sz="2999" dirty="0">
                <a:solidFill>
                  <a:srgbClr val="704430"/>
                </a:solidFill>
                <a:latin typeface="Nunito Bold"/>
              </a:rPr>
              <a:t> Spline Cubic Interpolation</a:t>
            </a:r>
          </a:p>
        </p:txBody>
      </p:sp>
      <p:sp>
        <p:nvSpPr>
          <p:cNvPr id="30" name="TextBox 30"/>
          <p:cNvSpPr txBox="1"/>
          <p:nvPr/>
        </p:nvSpPr>
        <p:spPr>
          <a:xfrm>
            <a:off x="800663" y="3192333"/>
            <a:ext cx="5487440" cy="381000"/>
          </a:xfrm>
          <a:prstGeom prst="rect">
            <a:avLst/>
          </a:prstGeom>
        </p:spPr>
        <p:txBody>
          <a:bodyPr lIns="0" tIns="0" rIns="0" bIns="0" rtlCol="0" anchor="t">
            <a:spAutoFit/>
          </a:bodyPr>
          <a:lstStyle/>
          <a:p>
            <a:pPr marL="647697" lvl="1" indent="-323848">
              <a:lnSpc>
                <a:spcPts val="2999"/>
              </a:lnSpc>
              <a:buFont typeface="Arial"/>
              <a:buChar char="•"/>
            </a:pPr>
            <a:r>
              <a:rPr lang="en-US" sz="2999">
                <a:solidFill>
                  <a:srgbClr val="704430"/>
                </a:solidFill>
                <a:latin typeface="Nunito Bold"/>
              </a:rPr>
              <a:t>Cubic Spline Interpolation</a:t>
            </a:r>
          </a:p>
        </p:txBody>
      </p:sp>
      <p:sp>
        <p:nvSpPr>
          <p:cNvPr id="31" name="TextBox 31"/>
          <p:cNvSpPr txBox="1"/>
          <p:nvPr/>
        </p:nvSpPr>
        <p:spPr>
          <a:xfrm>
            <a:off x="10759037" y="3272246"/>
            <a:ext cx="4649235" cy="368935"/>
          </a:xfrm>
          <a:prstGeom prst="rect">
            <a:avLst/>
          </a:prstGeom>
        </p:spPr>
        <p:txBody>
          <a:bodyPr lIns="0" tIns="0" rIns="0" bIns="0" rtlCol="0" anchor="t">
            <a:spAutoFit/>
          </a:bodyPr>
          <a:lstStyle/>
          <a:p>
            <a:pPr marL="626107" lvl="1" indent="-313054">
              <a:lnSpc>
                <a:spcPts val="2899"/>
              </a:lnSpc>
              <a:buFont typeface="Arial"/>
              <a:buChar char="•"/>
            </a:pPr>
            <a:r>
              <a:rPr lang="en-US" sz="2899">
                <a:solidFill>
                  <a:srgbClr val="704430"/>
                </a:solidFill>
                <a:latin typeface="Nunito Bold"/>
              </a:rPr>
              <a:t>Koefisien Persamaan</a:t>
            </a:r>
          </a:p>
        </p:txBody>
      </p:sp>
      <p:sp>
        <p:nvSpPr>
          <p:cNvPr id="32" name="TextBox 32"/>
          <p:cNvSpPr txBox="1"/>
          <p:nvPr/>
        </p:nvSpPr>
        <p:spPr>
          <a:xfrm>
            <a:off x="800663" y="8363272"/>
            <a:ext cx="5190689" cy="381000"/>
          </a:xfrm>
          <a:prstGeom prst="rect">
            <a:avLst/>
          </a:prstGeom>
        </p:spPr>
        <p:txBody>
          <a:bodyPr lIns="0" tIns="0" rIns="0" bIns="0" rtlCol="0" anchor="t">
            <a:spAutoFit/>
          </a:bodyPr>
          <a:lstStyle/>
          <a:p>
            <a:pPr marL="647697" lvl="1" indent="-323848">
              <a:lnSpc>
                <a:spcPts val="2999"/>
              </a:lnSpc>
              <a:buFont typeface="Arial"/>
              <a:buChar char="•"/>
            </a:pPr>
            <a:r>
              <a:rPr lang="en-US" sz="2999">
                <a:solidFill>
                  <a:srgbClr val="704430"/>
                </a:solidFill>
                <a:latin typeface="Nunito Bold"/>
              </a:rPr>
              <a:t>Interpolasi Kubik Spline</a:t>
            </a:r>
          </a:p>
        </p:txBody>
      </p:sp>
      <p:sp>
        <p:nvSpPr>
          <p:cNvPr id="33" name="TextBox 33"/>
          <p:cNvSpPr txBox="1"/>
          <p:nvPr/>
        </p:nvSpPr>
        <p:spPr>
          <a:xfrm>
            <a:off x="10759037" y="4774565"/>
            <a:ext cx="4649235" cy="368935"/>
          </a:xfrm>
          <a:prstGeom prst="rect">
            <a:avLst/>
          </a:prstGeom>
        </p:spPr>
        <p:txBody>
          <a:bodyPr lIns="0" tIns="0" rIns="0" bIns="0" rtlCol="0" anchor="t">
            <a:spAutoFit/>
          </a:bodyPr>
          <a:lstStyle/>
          <a:p>
            <a:pPr marL="626107" lvl="1" indent="-313054">
              <a:lnSpc>
                <a:spcPts val="2899"/>
              </a:lnSpc>
              <a:buFont typeface="Arial"/>
              <a:buChar char="•"/>
            </a:pPr>
            <a:r>
              <a:rPr lang="en-US" sz="2899">
                <a:solidFill>
                  <a:srgbClr val="704430"/>
                </a:solidFill>
                <a:latin typeface="Nunito Bold"/>
              </a:rPr>
              <a:t>Faktor Pengali (miu)</a:t>
            </a:r>
          </a:p>
        </p:txBody>
      </p:sp>
      <p:sp>
        <p:nvSpPr>
          <p:cNvPr id="34" name="TextBox 34"/>
          <p:cNvSpPr txBox="1"/>
          <p:nvPr/>
        </p:nvSpPr>
        <p:spPr>
          <a:xfrm>
            <a:off x="10759037" y="6037449"/>
            <a:ext cx="4649235" cy="368935"/>
          </a:xfrm>
          <a:prstGeom prst="rect">
            <a:avLst/>
          </a:prstGeom>
        </p:spPr>
        <p:txBody>
          <a:bodyPr lIns="0" tIns="0" rIns="0" bIns="0" rtlCol="0" anchor="t">
            <a:spAutoFit/>
          </a:bodyPr>
          <a:lstStyle/>
          <a:p>
            <a:pPr marL="626107" lvl="1" indent="-313054">
              <a:lnSpc>
                <a:spcPts val="2899"/>
              </a:lnSpc>
              <a:buFont typeface="Arial"/>
              <a:buChar char="•"/>
            </a:pPr>
            <a:r>
              <a:rPr lang="en-US" sz="2899">
                <a:solidFill>
                  <a:srgbClr val="704430"/>
                </a:solidFill>
                <a:latin typeface="Nunito Bold"/>
              </a:rPr>
              <a:t>Zeta (z)</a:t>
            </a:r>
          </a:p>
        </p:txBody>
      </p:sp>
      <p:sp>
        <p:nvSpPr>
          <p:cNvPr id="35" name="TextBox 35"/>
          <p:cNvSpPr txBox="1"/>
          <p:nvPr/>
        </p:nvSpPr>
        <p:spPr>
          <a:xfrm>
            <a:off x="10759037" y="7554990"/>
            <a:ext cx="6500263" cy="368935"/>
          </a:xfrm>
          <a:prstGeom prst="rect">
            <a:avLst/>
          </a:prstGeom>
        </p:spPr>
        <p:txBody>
          <a:bodyPr lIns="0" tIns="0" rIns="0" bIns="0" rtlCol="0" anchor="t">
            <a:spAutoFit/>
          </a:bodyPr>
          <a:lstStyle/>
          <a:p>
            <a:pPr marL="626107" lvl="1" indent="-313054">
              <a:lnSpc>
                <a:spcPts val="2899"/>
              </a:lnSpc>
              <a:buFont typeface="Arial"/>
              <a:buChar char="•"/>
            </a:pPr>
            <a:r>
              <a:rPr lang="en-US" sz="2899">
                <a:solidFill>
                  <a:srgbClr val="704430"/>
                </a:solidFill>
                <a:latin typeface="Nunito Bold"/>
              </a:rPr>
              <a:t>Koefisien Persamaan Kubik Spline</a:t>
            </a:r>
          </a:p>
        </p:txBody>
      </p:sp>
      <p:pic>
        <p:nvPicPr>
          <p:cNvPr id="36" name="Picture 36"/>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6798" y="9334821"/>
            <a:ext cx="758021" cy="7580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116" b="30116"/>
          <a:stretch>
            <a:fillRect/>
          </a:stretch>
        </p:blipFill>
        <p:spPr>
          <a:xfrm>
            <a:off x="0" y="0"/>
            <a:ext cx="18288000" cy="10287000"/>
          </a:xfrm>
          <a:prstGeom prst="rect">
            <a:avLst/>
          </a:prstGeom>
        </p:spPr>
      </p:pic>
      <p:grpSp>
        <p:nvGrpSpPr>
          <p:cNvPr id="3" name="Group 3"/>
          <p:cNvGrpSpPr/>
          <p:nvPr/>
        </p:nvGrpSpPr>
        <p:grpSpPr>
          <a:xfrm>
            <a:off x="7985323" y="1028700"/>
            <a:ext cx="3581213" cy="1652766"/>
            <a:chOff x="0" y="0"/>
            <a:chExt cx="1034622" cy="477489"/>
          </a:xfrm>
        </p:grpSpPr>
        <p:sp>
          <p:nvSpPr>
            <p:cNvPr id="4" name="Freeform 4"/>
            <p:cNvSpPr/>
            <p:nvPr/>
          </p:nvSpPr>
          <p:spPr>
            <a:xfrm>
              <a:off x="92710" y="106680"/>
              <a:ext cx="930482" cy="358109"/>
            </a:xfrm>
            <a:custGeom>
              <a:avLst/>
              <a:gdLst/>
              <a:ahLst/>
              <a:cxnLst/>
              <a:rect l="l" t="t" r="r" b="b"/>
              <a:pathLst>
                <a:path w="930482" h="358109">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lnTo>
                    <a:pt x="903812" y="168879"/>
                  </a:lnTo>
                  <a:close/>
                </a:path>
              </a:pathLst>
            </a:custGeom>
            <a:solidFill>
              <a:srgbClr val="704430"/>
            </a:solidFill>
          </p:spPr>
        </p:sp>
        <p:sp>
          <p:nvSpPr>
            <p:cNvPr id="5" name="Freeform 5"/>
            <p:cNvSpPr/>
            <p:nvPr/>
          </p:nvSpPr>
          <p:spPr>
            <a:xfrm>
              <a:off x="12700" y="12700"/>
              <a:ext cx="969852" cy="408909"/>
            </a:xfrm>
            <a:custGeom>
              <a:avLst/>
              <a:gdLst/>
              <a:ahLst/>
              <a:cxnLst/>
              <a:rect l="l" t="t" r="r" b="b"/>
              <a:pathLst>
                <a:path w="969852" h="408909">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6" name="Freeform 6"/>
            <p:cNvSpPr/>
            <p:nvPr/>
          </p:nvSpPr>
          <p:spPr>
            <a:xfrm>
              <a:off x="0" y="0"/>
              <a:ext cx="1034622" cy="477489"/>
            </a:xfrm>
            <a:custGeom>
              <a:avLst/>
              <a:gdLst/>
              <a:ahLst/>
              <a:cxnLst/>
              <a:rect l="l" t="t" r="r" b="b"/>
              <a:pathLst>
                <a:path w="1034622" h="477489">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ubicBezTo>
                    <a:pt x="1023192" y="318739"/>
                    <a:pt x="1023192" y="318739"/>
                    <a:pt x="1023192" y="318739"/>
                  </a:cubicBezTo>
                  <a:close/>
                </a:path>
              </a:pathLst>
            </a:custGeom>
            <a:solidFill>
              <a:srgbClr val="704430"/>
            </a:solidFill>
          </p:spPr>
        </p:sp>
      </p:grpSp>
      <p:grpSp>
        <p:nvGrpSpPr>
          <p:cNvPr id="7" name="Group 7"/>
          <p:cNvGrpSpPr/>
          <p:nvPr/>
        </p:nvGrpSpPr>
        <p:grpSpPr>
          <a:xfrm>
            <a:off x="11566536" y="1028700"/>
            <a:ext cx="1377979" cy="1652766"/>
            <a:chOff x="0" y="0"/>
            <a:chExt cx="398102" cy="477489"/>
          </a:xfrm>
        </p:grpSpPr>
        <p:sp>
          <p:nvSpPr>
            <p:cNvPr id="8" name="Freeform 8"/>
            <p:cNvSpPr/>
            <p:nvPr/>
          </p:nvSpPr>
          <p:spPr>
            <a:xfrm>
              <a:off x="92710" y="106680"/>
              <a:ext cx="293962" cy="358109"/>
            </a:xfrm>
            <a:custGeom>
              <a:avLst/>
              <a:gdLst/>
              <a:ahLst/>
              <a:cxnLst/>
              <a:rect l="l" t="t" r="r" b="b"/>
              <a:pathLst>
                <a:path w="293962" h="358109">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p:spPr>
        </p:sp>
        <p:sp>
          <p:nvSpPr>
            <p:cNvPr id="9" name="Freeform 9"/>
            <p:cNvSpPr/>
            <p:nvPr/>
          </p:nvSpPr>
          <p:spPr>
            <a:xfrm>
              <a:off x="12700" y="12700"/>
              <a:ext cx="333332" cy="408909"/>
            </a:xfrm>
            <a:custGeom>
              <a:avLst/>
              <a:gdLst/>
              <a:ahLst/>
              <a:cxnLst/>
              <a:rect l="l" t="t" r="r" b="b"/>
              <a:pathLst>
                <a:path w="333332" h="408909">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10" name="Freeform 10"/>
            <p:cNvSpPr/>
            <p:nvPr/>
          </p:nvSpPr>
          <p:spPr>
            <a:xfrm>
              <a:off x="0" y="0"/>
              <a:ext cx="398102" cy="477489"/>
            </a:xfrm>
            <a:custGeom>
              <a:avLst/>
              <a:gdLst/>
              <a:ahLst/>
              <a:cxnLst/>
              <a:rect l="l" t="t" r="r" b="b"/>
              <a:pathLst>
                <a:path w="398102" h="477489">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p:spPr>
        </p:sp>
      </p:grpSp>
      <p:sp>
        <p:nvSpPr>
          <p:cNvPr id="11" name="AutoShape 11"/>
          <p:cNvSpPr/>
          <p:nvPr/>
        </p:nvSpPr>
        <p:spPr>
          <a:xfrm>
            <a:off x="12002278" y="1386477"/>
            <a:ext cx="354094" cy="0"/>
          </a:xfrm>
          <a:prstGeom prst="line">
            <a:avLst/>
          </a:prstGeom>
          <a:ln w="47625" cap="rnd">
            <a:solidFill>
              <a:srgbClr val="704430"/>
            </a:solidFill>
            <a:prstDash val="solid"/>
            <a:headEnd type="none" w="sm" len="sm"/>
            <a:tailEnd type="none" w="sm" len="sm"/>
          </a:ln>
        </p:spPr>
      </p:sp>
      <p:sp>
        <p:nvSpPr>
          <p:cNvPr id="12" name="AutoShape 12"/>
          <p:cNvSpPr/>
          <p:nvPr/>
        </p:nvSpPr>
        <p:spPr>
          <a:xfrm rot="5400000">
            <a:off x="12002278" y="1386477"/>
            <a:ext cx="354094" cy="0"/>
          </a:xfrm>
          <a:prstGeom prst="line">
            <a:avLst/>
          </a:prstGeom>
          <a:ln w="47625" cap="rnd">
            <a:solidFill>
              <a:srgbClr val="704430"/>
            </a:solidFill>
            <a:prstDash val="solid"/>
            <a:headEnd type="none" w="sm" len="sm"/>
            <a:tailEnd type="none" w="sm" len="sm"/>
          </a:ln>
        </p:spPr>
      </p:sp>
      <p:grpSp>
        <p:nvGrpSpPr>
          <p:cNvPr id="13" name="Group 13"/>
          <p:cNvGrpSpPr/>
          <p:nvPr/>
        </p:nvGrpSpPr>
        <p:grpSpPr>
          <a:xfrm>
            <a:off x="7441192" y="1735822"/>
            <a:ext cx="9317983" cy="7532003"/>
            <a:chOff x="0" y="0"/>
            <a:chExt cx="2465610" cy="1993026"/>
          </a:xfrm>
        </p:grpSpPr>
        <p:sp>
          <p:nvSpPr>
            <p:cNvPr id="14" name="Freeform 14"/>
            <p:cNvSpPr/>
            <p:nvPr/>
          </p:nvSpPr>
          <p:spPr>
            <a:xfrm>
              <a:off x="92710" y="106680"/>
              <a:ext cx="2361470" cy="1873646"/>
            </a:xfrm>
            <a:custGeom>
              <a:avLst/>
              <a:gdLst/>
              <a:ahLst/>
              <a:cxnLst/>
              <a:rect l="l" t="t" r="r" b="b"/>
              <a:pathLst>
                <a:path w="2361470" h="1873646">
                  <a:moveTo>
                    <a:pt x="2334800" y="1684416"/>
                  </a:moveTo>
                  <a:cubicBezTo>
                    <a:pt x="2334800" y="1772046"/>
                    <a:pt x="2258600" y="1843166"/>
                    <a:pt x="2177320" y="1843166"/>
                  </a:cubicBezTo>
                  <a:lnTo>
                    <a:pt x="66040" y="1843166"/>
                  </a:lnTo>
                  <a:cubicBezTo>
                    <a:pt x="43180" y="1843166"/>
                    <a:pt x="20320" y="1838086"/>
                    <a:pt x="0" y="1829196"/>
                  </a:cubicBezTo>
                  <a:cubicBezTo>
                    <a:pt x="26670" y="1857136"/>
                    <a:pt x="63500" y="1873646"/>
                    <a:pt x="109178" y="1873646"/>
                  </a:cubicBezTo>
                  <a:lnTo>
                    <a:pt x="2215420" y="1873646"/>
                  </a:lnTo>
                  <a:cubicBezTo>
                    <a:pt x="2295430" y="1873646"/>
                    <a:pt x="2361470" y="1807606"/>
                    <a:pt x="2361470" y="1727596"/>
                  </a:cubicBezTo>
                  <a:lnTo>
                    <a:pt x="2361470" y="95250"/>
                  </a:lnTo>
                  <a:cubicBezTo>
                    <a:pt x="2361470" y="58420"/>
                    <a:pt x="2347500" y="25400"/>
                    <a:pt x="2325910" y="0"/>
                  </a:cubicBezTo>
                  <a:cubicBezTo>
                    <a:pt x="2332260" y="16510"/>
                    <a:pt x="2334800" y="34290"/>
                    <a:pt x="2334800" y="52070"/>
                  </a:cubicBezTo>
                  <a:lnTo>
                    <a:pt x="2334800" y="1684416"/>
                  </a:lnTo>
                  <a:lnTo>
                    <a:pt x="2334800" y="1684416"/>
                  </a:lnTo>
                  <a:close/>
                </a:path>
              </a:pathLst>
            </a:custGeom>
            <a:solidFill>
              <a:srgbClr val="704430"/>
            </a:solidFill>
          </p:spPr>
        </p:sp>
        <p:sp>
          <p:nvSpPr>
            <p:cNvPr id="15" name="Freeform 15"/>
            <p:cNvSpPr/>
            <p:nvPr/>
          </p:nvSpPr>
          <p:spPr>
            <a:xfrm>
              <a:off x="12700" y="12700"/>
              <a:ext cx="2400840" cy="1924446"/>
            </a:xfrm>
            <a:custGeom>
              <a:avLst/>
              <a:gdLst/>
              <a:ahLst/>
              <a:cxnLst/>
              <a:rect l="l" t="t" r="r" b="b"/>
              <a:pathLst>
                <a:path w="2400840" h="1924446">
                  <a:moveTo>
                    <a:pt x="146050" y="1924446"/>
                  </a:moveTo>
                  <a:lnTo>
                    <a:pt x="2254790" y="1924446"/>
                  </a:lnTo>
                  <a:cubicBezTo>
                    <a:pt x="2334800" y="1924446"/>
                    <a:pt x="2400840" y="1858406"/>
                    <a:pt x="2400840" y="1778396"/>
                  </a:cubicBezTo>
                  <a:lnTo>
                    <a:pt x="2400840" y="146050"/>
                  </a:lnTo>
                  <a:cubicBezTo>
                    <a:pt x="2400840" y="66040"/>
                    <a:pt x="2334800" y="0"/>
                    <a:pt x="2254790" y="0"/>
                  </a:cubicBezTo>
                  <a:lnTo>
                    <a:pt x="146050" y="0"/>
                  </a:lnTo>
                  <a:cubicBezTo>
                    <a:pt x="66040" y="0"/>
                    <a:pt x="0" y="66040"/>
                    <a:pt x="0" y="146050"/>
                  </a:cubicBezTo>
                  <a:lnTo>
                    <a:pt x="0" y="1778396"/>
                  </a:lnTo>
                  <a:cubicBezTo>
                    <a:pt x="0" y="1859676"/>
                    <a:pt x="66040" y="1924446"/>
                    <a:pt x="146050" y="1924446"/>
                  </a:cubicBezTo>
                  <a:close/>
                </a:path>
              </a:pathLst>
            </a:custGeom>
            <a:solidFill>
              <a:srgbClr val="FFF3ED"/>
            </a:solidFill>
          </p:spPr>
        </p:sp>
        <p:sp>
          <p:nvSpPr>
            <p:cNvPr id="16" name="Freeform 16"/>
            <p:cNvSpPr/>
            <p:nvPr/>
          </p:nvSpPr>
          <p:spPr>
            <a:xfrm>
              <a:off x="0" y="0"/>
              <a:ext cx="2465610" cy="1993026"/>
            </a:xfrm>
            <a:custGeom>
              <a:avLst/>
              <a:gdLst/>
              <a:ahLst/>
              <a:cxnLst/>
              <a:rect l="l" t="t" r="r" b="b"/>
              <a:pathLst>
                <a:path w="2465610" h="1993026">
                  <a:moveTo>
                    <a:pt x="2402110" y="74930"/>
                  </a:moveTo>
                  <a:cubicBezTo>
                    <a:pt x="2374170" y="30480"/>
                    <a:pt x="2324640" y="0"/>
                    <a:pt x="2267490" y="0"/>
                  </a:cubicBezTo>
                  <a:lnTo>
                    <a:pt x="158750" y="0"/>
                  </a:lnTo>
                  <a:cubicBezTo>
                    <a:pt x="71120" y="0"/>
                    <a:pt x="0" y="71120"/>
                    <a:pt x="0" y="158750"/>
                  </a:cubicBezTo>
                  <a:lnTo>
                    <a:pt x="0" y="1791096"/>
                  </a:lnTo>
                  <a:cubicBezTo>
                    <a:pt x="0" y="1843166"/>
                    <a:pt x="25400" y="1888886"/>
                    <a:pt x="63500" y="1918096"/>
                  </a:cubicBezTo>
                  <a:cubicBezTo>
                    <a:pt x="91440" y="1962546"/>
                    <a:pt x="140970" y="1993026"/>
                    <a:pt x="203944" y="1993026"/>
                  </a:cubicBezTo>
                  <a:lnTo>
                    <a:pt x="2306860" y="1993026"/>
                  </a:lnTo>
                  <a:cubicBezTo>
                    <a:pt x="2394490" y="1993026"/>
                    <a:pt x="2465610" y="1921906"/>
                    <a:pt x="2465610" y="1834276"/>
                  </a:cubicBezTo>
                  <a:lnTo>
                    <a:pt x="2465610" y="201930"/>
                  </a:lnTo>
                  <a:cubicBezTo>
                    <a:pt x="2465610" y="149860"/>
                    <a:pt x="2440210" y="104140"/>
                    <a:pt x="2402110" y="74930"/>
                  </a:cubicBezTo>
                  <a:close/>
                  <a:moveTo>
                    <a:pt x="12700" y="1791096"/>
                  </a:moveTo>
                  <a:lnTo>
                    <a:pt x="12700" y="158750"/>
                  </a:lnTo>
                  <a:cubicBezTo>
                    <a:pt x="12700" y="78740"/>
                    <a:pt x="78740" y="12700"/>
                    <a:pt x="158750" y="12700"/>
                  </a:cubicBezTo>
                  <a:lnTo>
                    <a:pt x="2267490" y="12700"/>
                  </a:lnTo>
                  <a:cubicBezTo>
                    <a:pt x="2347500" y="12700"/>
                    <a:pt x="2413540" y="78740"/>
                    <a:pt x="2413540" y="158750"/>
                  </a:cubicBezTo>
                  <a:lnTo>
                    <a:pt x="2413540" y="1791096"/>
                  </a:lnTo>
                  <a:cubicBezTo>
                    <a:pt x="2413540" y="1871106"/>
                    <a:pt x="2347500" y="1937146"/>
                    <a:pt x="2267490" y="1937146"/>
                  </a:cubicBezTo>
                  <a:lnTo>
                    <a:pt x="158750" y="1937146"/>
                  </a:lnTo>
                  <a:cubicBezTo>
                    <a:pt x="78740" y="1937146"/>
                    <a:pt x="12700" y="1872376"/>
                    <a:pt x="12700" y="1791096"/>
                  </a:cubicBezTo>
                  <a:close/>
                  <a:moveTo>
                    <a:pt x="2454180" y="1834276"/>
                  </a:moveTo>
                  <a:cubicBezTo>
                    <a:pt x="2454180" y="1914286"/>
                    <a:pt x="2386870" y="1980326"/>
                    <a:pt x="2306860" y="1980326"/>
                  </a:cubicBezTo>
                  <a:lnTo>
                    <a:pt x="203944" y="1980326"/>
                  </a:lnTo>
                  <a:cubicBezTo>
                    <a:pt x="157480" y="1980326"/>
                    <a:pt x="120650" y="1963816"/>
                    <a:pt x="93980" y="1935876"/>
                  </a:cubicBezTo>
                  <a:cubicBezTo>
                    <a:pt x="114300" y="1944766"/>
                    <a:pt x="135890" y="1949846"/>
                    <a:pt x="160020" y="1949846"/>
                  </a:cubicBezTo>
                  <a:lnTo>
                    <a:pt x="2268760" y="1949846"/>
                  </a:lnTo>
                  <a:cubicBezTo>
                    <a:pt x="2356390" y="1949846"/>
                    <a:pt x="2427510" y="1878726"/>
                    <a:pt x="2427510" y="1791096"/>
                  </a:cubicBezTo>
                  <a:lnTo>
                    <a:pt x="2427510" y="158750"/>
                  </a:lnTo>
                  <a:cubicBezTo>
                    <a:pt x="2427510" y="140970"/>
                    <a:pt x="2423700" y="123190"/>
                    <a:pt x="2418620" y="106680"/>
                  </a:cubicBezTo>
                  <a:cubicBezTo>
                    <a:pt x="2440210" y="132080"/>
                    <a:pt x="2454180" y="165100"/>
                    <a:pt x="2454180" y="201930"/>
                  </a:cubicBezTo>
                  <a:lnTo>
                    <a:pt x="2454180" y="1834276"/>
                  </a:lnTo>
                  <a:cubicBezTo>
                    <a:pt x="2454180" y="1834276"/>
                    <a:pt x="2454180" y="1834276"/>
                    <a:pt x="2454180" y="1834276"/>
                  </a:cubicBezTo>
                  <a:close/>
                </a:path>
              </a:pathLst>
            </a:custGeom>
            <a:solidFill>
              <a:srgbClr val="704430"/>
            </a:solidFill>
          </p:spPr>
        </p:sp>
      </p:grpSp>
      <p:grpSp>
        <p:nvGrpSpPr>
          <p:cNvPr id="17" name="Group 17"/>
          <p:cNvGrpSpPr/>
          <p:nvPr/>
        </p:nvGrpSpPr>
        <p:grpSpPr>
          <a:xfrm>
            <a:off x="15047865" y="1263500"/>
            <a:ext cx="245953" cy="245953"/>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19" name="Group 19"/>
          <p:cNvGrpSpPr/>
          <p:nvPr/>
        </p:nvGrpSpPr>
        <p:grpSpPr>
          <a:xfrm>
            <a:off x="15529327" y="1263500"/>
            <a:ext cx="245953" cy="24595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21" name="Group 21"/>
          <p:cNvGrpSpPr/>
          <p:nvPr/>
        </p:nvGrpSpPr>
        <p:grpSpPr>
          <a:xfrm>
            <a:off x="16010788" y="1263500"/>
            <a:ext cx="245953" cy="245953"/>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19647" y="5682626"/>
            <a:ext cx="4627639" cy="3744181"/>
          </a:xfrm>
          <a:prstGeom prst="rect">
            <a:avLst/>
          </a:prstGeom>
        </p:spPr>
      </p:pic>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38061" y="1060857"/>
            <a:ext cx="4390812" cy="3241218"/>
          </a:xfrm>
          <a:prstGeom prst="rect">
            <a:avLst/>
          </a:prstGeom>
        </p:spPr>
      </p:pic>
      <p:sp>
        <p:nvSpPr>
          <p:cNvPr id="25" name="TextBox 25"/>
          <p:cNvSpPr txBox="1"/>
          <p:nvPr/>
        </p:nvSpPr>
        <p:spPr>
          <a:xfrm>
            <a:off x="1718108" y="1661094"/>
            <a:ext cx="3672615" cy="2456163"/>
          </a:xfrm>
          <a:prstGeom prst="rect">
            <a:avLst/>
          </a:prstGeom>
        </p:spPr>
        <p:txBody>
          <a:bodyPr lIns="0" tIns="0" rIns="0" bIns="0" rtlCol="0" anchor="t">
            <a:spAutoFit/>
          </a:bodyPr>
          <a:lstStyle/>
          <a:p>
            <a:pPr algn="ctr">
              <a:lnSpc>
                <a:spcPts val="6346"/>
              </a:lnSpc>
            </a:pPr>
            <a:r>
              <a:rPr lang="en-US" sz="6346">
                <a:solidFill>
                  <a:srgbClr val="704430"/>
                </a:solidFill>
                <a:latin typeface="Marykate"/>
              </a:rPr>
              <a:t>Algoritma newton interpolation </a:t>
            </a:r>
          </a:p>
        </p:txBody>
      </p:sp>
      <p:sp>
        <p:nvSpPr>
          <p:cNvPr id="26" name="TextBox 26"/>
          <p:cNvSpPr txBox="1"/>
          <p:nvPr/>
        </p:nvSpPr>
        <p:spPr>
          <a:xfrm>
            <a:off x="7758868" y="2076000"/>
            <a:ext cx="8524920" cy="6775448"/>
          </a:xfrm>
          <a:prstGeom prst="rect">
            <a:avLst/>
          </a:prstGeom>
        </p:spPr>
        <p:txBody>
          <a:bodyPr lIns="0" tIns="0" rIns="0" bIns="0" rtlCol="0" anchor="t">
            <a:spAutoFit/>
          </a:bodyPr>
          <a:lstStyle/>
          <a:p>
            <a:pPr>
              <a:lnSpc>
                <a:spcPts val="3200"/>
              </a:lnSpc>
            </a:pPr>
            <a:r>
              <a:rPr lang="en-US" sz="2000">
                <a:solidFill>
                  <a:srgbClr val="704430"/>
                </a:solidFill>
                <a:latin typeface="Nunito Bold"/>
              </a:rPr>
              <a:t>Algoritma fungsi grafik(x, y, detik, fnx, judulx, judul, size)</a:t>
            </a:r>
          </a:p>
          <a:p>
            <a:pPr>
              <a:lnSpc>
                <a:spcPts val="3200"/>
              </a:lnSpc>
            </a:pPr>
            <a:endParaRPr lang="en-US" sz="2000">
              <a:solidFill>
                <a:srgbClr val="704430"/>
              </a:solidFill>
              <a:latin typeface="Nunito Bold"/>
            </a:endParaRPr>
          </a:p>
          <a:p>
            <a:pPr marL="431807" lvl="1" indent="-215904">
              <a:lnSpc>
                <a:spcPts val="3200"/>
              </a:lnSpc>
              <a:buFont typeface="Arial"/>
              <a:buChar char="•"/>
            </a:pPr>
            <a:r>
              <a:rPr lang="en-US" sz="2000">
                <a:solidFill>
                  <a:srgbClr val="704430"/>
                </a:solidFill>
                <a:latin typeface="Nunito"/>
              </a:rPr>
              <a:t>Mendefinisikan def grafik(x, y, detik, fnx, judulx, judul, size):</a:t>
            </a:r>
          </a:p>
          <a:p>
            <a:pPr marL="431807" lvl="1" indent="-215904">
              <a:lnSpc>
                <a:spcPts val="3200"/>
              </a:lnSpc>
              <a:buFont typeface="Arial"/>
              <a:buChar char="•"/>
            </a:pPr>
            <a:r>
              <a:rPr lang="en-US" sz="2000">
                <a:solidFill>
                  <a:srgbClr val="704430"/>
                </a:solidFill>
                <a:latin typeface="Nunito"/>
              </a:rPr>
              <a:t>Mendefinisikan xnew sebagai jarak yang sama dengan interval x.min() hingga x.max() dan ukuran 100.</a:t>
            </a:r>
          </a:p>
          <a:p>
            <a:pPr marL="431807" lvl="1" indent="-215904">
              <a:lnSpc>
                <a:spcPts val="3200"/>
              </a:lnSpc>
              <a:buFont typeface="Arial"/>
              <a:buChar char="•"/>
            </a:pPr>
            <a:r>
              <a:rPr lang="en-US" sz="2000">
                <a:solidFill>
                  <a:srgbClr val="704430"/>
                </a:solidFill>
                <a:latin typeface="Nunito"/>
              </a:rPr>
              <a:t>Mendefinisikan spl sebagai koefisien interpolasi B-spline dengan absis x, ordinat y serta b-spline degree k=2</a:t>
            </a:r>
          </a:p>
          <a:p>
            <a:pPr marL="431807" lvl="1" indent="-215904">
              <a:lnSpc>
                <a:spcPts val="3200"/>
              </a:lnSpc>
              <a:buFont typeface="Arial"/>
              <a:buChar char="•"/>
            </a:pPr>
            <a:r>
              <a:rPr lang="en-US" sz="2000">
                <a:solidFill>
                  <a:srgbClr val="704430"/>
                </a:solidFill>
                <a:latin typeface="Nunito"/>
              </a:rPr>
              <a:t>Mendefinisikan ynew sebagai spl yang berisikan xnew</a:t>
            </a:r>
          </a:p>
          <a:p>
            <a:pPr marL="431807" lvl="1" indent="-215904">
              <a:lnSpc>
                <a:spcPts val="3200"/>
              </a:lnSpc>
              <a:buFont typeface="Arial"/>
              <a:buChar char="•"/>
            </a:pPr>
            <a:r>
              <a:rPr lang="en-US" sz="2000">
                <a:solidFill>
                  <a:srgbClr val="704430"/>
                </a:solidFill>
                <a:latin typeface="Nunito"/>
              </a:rPr>
              <a:t>Membuat plot size</a:t>
            </a:r>
          </a:p>
          <a:p>
            <a:pPr marL="431807" lvl="1" indent="-215904">
              <a:lnSpc>
                <a:spcPts val="3200"/>
              </a:lnSpc>
              <a:buFont typeface="Arial"/>
              <a:buChar char="•"/>
            </a:pPr>
            <a:r>
              <a:rPr lang="en-US" sz="2000">
                <a:solidFill>
                  <a:srgbClr val="704430"/>
                </a:solidFill>
                <a:latin typeface="Nunito"/>
              </a:rPr>
              <a:t>Menggambarkan scatter plot x, y</a:t>
            </a:r>
          </a:p>
          <a:p>
            <a:pPr marL="431807" lvl="1" indent="-215904">
              <a:lnSpc>
                <a:spcPts val="3200"/>
              </a:lnSpc>
              <a:buFont typeface="Arial"/>
              <a:buChar char="•"/>
            </a:pPr>
            <a:r>
              <a:rPr lang="en-US" sz="2000">
                <a:solidFill>
                  <a:srgbClr val="704430"/>
                </a:solidFill>
                <a:latin typeface="Nunito"/>
              </a:rPr>
              <a:t>Menggambarkan scatter plot detik, fnx dengan warna merah</a:t>
            </a:r>
          </a:p>
          <a:p>
            <a:pPr marL="431807" lvl="1" indent="-215904">
              <a:lnSpc>
                <a:spcPts val="3200"/>
              </a:lnSpc>
              <a:buFont typeface="Arial"/>
              <a:buChar char="•"/>
            </a:pPr>
            <a:r>
              <a:rPr lang="en-US" sz="2000">
                <a:solidFill>
                  <a:srgbClr val="704430"/>
                </a:solidFill>
                <a:latin typeface="Nunito"/>
              </a:rPr>
              <a:t>Menggambar plot xnew, ynew</a:t>
            </a:r>
          </a:p>
          <a:p>
            <a:pPr marL="431807" lvl="1" indent="-215904">
              <a:lnSpc>
                <a:spcPts val="3200"/>
              </a:lnSpc>
              <a:buFont typeface="Arial"/>
              <a:buChar char="•"/>
            </a:pPr>
            <a:r>
              <a:rPr lang="en-US" sz="2000">
                <a:solidFill>
                  <a:srgbClr val="704430"/>
                </a:solidFill>
                <a:latin typeface="Nunito"/>
              </a:rPr>
              <a:t>Memberi nama label x sebagai ‘Time(s)’</a:t>
            </a:r>
          </a:p>
          <a:p>
            <a:pPr marL="431807" lvl="1" indent="-215904">
              <a:lnSpc>
                <a:spcPts val="3200"/>
              </a:lnSpc>
              <a:buFont typeface="Arial"/>
              <a:buChar char="•"/>
            </a:pPr>
            <a:r>
              <a:rPr lang="en-US" sz="2000">
                <a:solidFill>
                  <a:srgbClr val="704430"/>
                </a:solidFill>
                <a:latin typeface="Nunito"/>
              </a:rPr>
              <a:t>Memberi nama label y sebagai judulx</a:t>
            </a:r>
          </a:p>
          <a:p>
            <a:pPr marL="431807" lvl="1" indent="-215904">
              <a:lnSpc>
                <a:spcPts val="3200"/>
              </a:lnSpc>
              <a:buFont typeface="Arial"/>
              <a:buChar char="•"/>
            </a:pPr>
            <a:r>
              <a:rPr lang="en-US" sz="2000">
                <a:solidFill>
                  <a:srgbClr val="704430"/>
                </a:solidFill>
                <a:latin typeface="Nunito"/>
              </a:rPr>
              <a:t>Memberi judul grafik sebagai judul</a:t>
            </a:r>
          </a:p>
          <a:p>
            <a:pPr marL="431807" lvl="1" indent="-215904">
              <a:lnSpc>
                <a:spcPts val="3200"/>
              </a:lnSpc>
              <a:buFont typeface="Arial"/>
              <a:buChar char="•"/>
            </a:pPr>
            <a:r>
              <a:rPr lang="en-US" sz="2000">
                <a:solidFill>
                  <a:srgbClr val="704430"/>
                </a:solidFill>
                <a:latin typeface="Nunito"/>
              </a:rPr>
              <a:t>Menampilkan grid</a:t>
            </a:r>
          </a:p>
          <a:p>
            <a:pPr marL="431807" lvl="1" indent="-215904">
              <a:lnSpc>
                <a:spcPts val="3200"/>
              </a:lnSpc>
              <a:buFont typeface="Arial"/>
              <a:buChar char="•"/>
            </a:pPr>
            <a:r>
              <a:rPr lang="en-US" sz="2000">
                <a:solidFill>
                  <a:srgbClr val="704430"/>
                </a:solidFill>
                <a:latin typeface="Nunito"/>
              </a:rPr>
              <a:t>Menampilkan grafik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2617</Words>
  <Application>Microsoft Macintosh PowerPoint</Application>
  <PresentationFormat>Custom</PresentationFormat>
  <Paragraphs>272</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Nunito Sans Regular</vt:lpstr>
      <vt:lpstr>Arial</vt:lpstr>
      <vt:lpstr>Marykate</vt:lpstr>
      <vt:lpstr>Calibri</vt:lpstr>
      <vt:lpstr>Nunito Bold</vt:lpstr>
      <vt:lpstr>Nunito</vt:lpstr>
      <vt:lpstr>Nunito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Case-2_Team2_FB_ElectrostaticForce  SystemusingNewtonInterpolationandOutlineImageusingCubicSpline</dc:title>
  <cp:lastModifiedBy>Khansa Farras</cp:lastModifiedBy>
  <cp:revision>2</cp:revision>
  <dcterms:created xsi:type="dcterms:W3CDTF">2006-08-16T00:00:00Z</dcterms:created>
  <dcterms:modified xsi:type="dcterms:W3CDTF">2023-03-24T02:27:14Z</dcterms:modified>
  <dc:identifier>DAFdiD0svOU</dc:identifier>
</cp:coreProperties>
</file>